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60" r:id="rId4"/>
    <p:sldId id="261" r:id="rId5"/>
    <p:sldId id="262" r:id="rId6"/>
    <p:sldId id="272" r:id="rId7"/>
    <p:sldId id="263" r:id="rId8"/>
    <p:sldId id="265" r:id="rId9"/>
    <p:sldId id="271" r:id="rId10"/>
    <p:sldId id="268" r:id="rId11"/>
    <p:sldId id="269" r:id="rId12"/>
    <p:sldId id="266" r:id="rId13"/>
    <p:sldId id="25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94689" autoAdjust="0"/>
  </p:normalViewPr>
  <p:slideViewPr>
    <p:cSldViewPr snapToGrid="0">
      <p:cViewPr varScale="1">
        <p:scale>
          <a:sx n="105" d="100"/>
          <a:sy n="105" d="100"/>
        </p:scale>
        <p:origin x="798" y="9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18F621-1238-4E1A-9C71-4C0A6E97D9C7}" type="doc">
      <dgm:prSet loTypeId="urn:microsoft.com/office/officeart/2005/8/layout/vList2" loCatId="list" qsTypeId="urn:microsoft.com/office/officeart/2005/8/quickstyle/simple1#1" qsCatId="simple" csTypeId="urn:microsoft.com/office/officeart/2005/8/colors/accent1_2#1" csCatId="accent1" phldr="1"/>
      <dgm:spPr/>
      <dgm:t>
        <a:bodyPr/>
        <a:lstStyle/>
        <a:p>
          <a:endParaRPr lang="en-US"/>
        </a:p>
      </dgm:t>
    </dgm:pt>
    <dgm:pt modelId="{4208EAD9-4E7B-43E0-A6DA-E48ED1DB5E90}">
      <dgm:prSet custT="1"/>
      <dgm:spPr>
        <a:solidFill>
          <a:schemeClr val="accent6">
            <a:lumMod val="75000"/>
          </a:schemeClr>
        </a:solidFill>
        <a:ln>
          <a:solidFill>
            <a:schemeClr val="accent6">
              <a:lumMod val="75000"/>
            </a:schemeClr>
          </a:solidFill>
        </a:ln>
      </dgm:spPr>
      <dgm:t>
        <a:bodyPr/>
        <a:lstStyle/>
        <a:p>
          <a:r>
            <a:rPr lang="en-US" sz="2400"/>
            <a:t>Intros</a:t>
          </a:r>
        </a:p>
      </dgm:t>
    </dgm:pt>
    <dgm:pt modelId="{8EBF5A82-7E4D-4FA3-ACCD-A9C6DAAB7D51}" type="parTrans" cxnId="{E410306B-9103-4517-8C12-BD4FB40A3A69}">
      <dgm:prSet/>
      <dgm:spPr/>
      <dgm:t>
        <a:bodyPr/>
        <a:lstStyle/>
        <a:p>
          <a:endParaRPr lang="en-US"/>
        </a:p>
      </dgm:t>
    </dgm:pt>
    <dgm:pt modelId="{372A4333-4041-4213-979E-CEAA406D4835}" type="sibTrans" cxnId="{E410306B-9103-4517-8C12-BD4FB40A3A69}">
      <dgm:prSet/>
      <dgm:spPr/>
      <dgm:t>
        <a:bodyPr/>
        <a:lstStyle/>
        <a:p>
          <a:endParaRPr lang="en-US"/>
        </a:p>
      </dgm:t>
    </dgm:pt>
    <dgm:pt modelId="{73FC939E-5393-4ED0-9871-403F3256D43D}">
      <dgm:prSet custT="1"/>
      <dgm:spPr>
        <a:solidFill>
          <a:schemeClr val="accent6">
            <a:lumMod val="75000"/>
          </a:schemeClr>
        </a:solidFill>
      </dgm:spPr>
      <dgm:t>
        <a:bodyPr/>
        <a:lstStyle/>
        <a:p>
          <a:r>
            <a:rPr lang="en-US" sz="2400" dirty="0"/>
            <a:t>Background of Grant</a:t>
          </a:r>
        </a:p>
      </dgm:t>
    </dgm:pt>
    <dgm:pt modelId="{5622A60F-8CCC-4D42-9186-9314412EF307}" type="parTrans" cxnId="{18C0FBB7-3A9A-4376-88D4-75D5ED27A8C5}">
      <dgm:prSet/>
      <dgm:spPr/>
      <dgm:t>
        <a:bodyPr/>
        <a:lstStyle/>
        <a:p>
          <a:endParaRPr lang="en-US"/>
        </a:p>
      </dgm:t>
    </dgm:pt>
    <dgm:pt modelId="{873B72EF-05B5-492C-B722-7110D0CC8810}" type="sibTrans" cxnId="{18C0FBB7-3A9A-4376-88D4-75D5ED27A8C5}">
      <dgm:prSet/>
      <dgm:spPr/>
      <dgm:t>
        <a:bodyPr/>
        <a:lstStyle/>
        <a:p>
          <a:endParaRPr lang="en-US"/>
        </a:p>
      </dgm:t>
    </dgm:pt>
    <dgm:pt modelId="{B88C3813-186E-4429-A1C3-D7AF14A9D7F7}">
      <dgm:prSet custT="1"/>
      <dgm:spPr>
        <a:solidFill>
          <a:schemeClr val="accent6">
            <a:lumMod val="75000"/>
          </a:schemeClr>
        </a:solidFill>
      </dgm:spPr>
      <dgm:t>
        <a:bodyPr/>
        <a:lstStyle/>
        <a:p>
          <a:r>
            <a:rPr lang="en-US" sz="2400" dirty="0"/>
            <a:t>Purpose and spirit of the grant</a:t>
          </a:r>
        </a:p>
      </dgm:t>
    </dgm:pt>
    <dgm:pt modelId="{F12667ED-494C-4FB0-9313-27054043F7F6}" type="parTrans" cxnId="{B08BC8F9-7024-4D5C-8128-0ADDD498BBBF}">
      <dgm:prSet/>
      <dgm:spPr/>
      <dgm:t>
        <a:bodyPr/>
        <a:lstStyle/>
        <a:p>
          <a:endParaRPr lang="en-US"/>
        </a:p>
      </dgm:t>
    </dgm:pt>
    <dgm:pt modelId="{C47F3B83-6638-492B-9C30-A08CADEE1F1F}" type="sibTrans" cxnId="{B08BC8F9-7024-4D5C-8128-0ADDD498BBBF}">
      <dgm:prSet/>
      <dgm:spPr/>
      <dgm:t>
        <a:bodyPr/>
        <a:lstStyle/>
        <a:p>
          <a:endParaRPr lang="en-US"/>
        </a:p>
      </dgm:t>
    </dgm:pt>
    <dgm:pt modelId="{0AAAA6F8-C3BA-490D-8637-D34003A0B8E6}">
      <dgm:prSet custT="1"/>
      <dgm:spPr>
        <a:solidFill>
          <a:schemeClr val="accent6">
            <a:lumMod val="75000"/>
          </a:schemeClr>
        </a:solidFill>
      </dgm:spPr>
      <dgm:t>
        <a:bodyPr/>
        <a:lstStyle/>
        <a:p>
          <a:r>
            <a:rPr lang="en-US" sz="2400" dirty="0"/>
            <a:t>Eligibility</a:t>
          </a:r>
        </a:p>
      </dgm:t>
    </dgm:pt>
    <dgm:pt modelId="{040CEFB1-9104-449C-9689-E408BCE0F92E}" type="parTrans" cxnId="{49AF5B50-F2DE-401B-A14A-D8D21FE1D854}">
      <dgm:prSet/>
      <dgm:spPr/>
      <dgm:t>
        <a:bodyPr/>
        <a:lstStyle/>
        <a:p>
          <a:endParaRPr lang="en-US"/>
        </a:p>
      </dgm:t>
    </dgm:pt>
    <dgm:pt modelId="{F0E9B362-FC21-430A-8FE5-67F0B8620F59}" type="sibTrans" cxnId="{49AF5B50-F2DE-401B-A14A-D8D21FE1D854}">
      <dgm:prSet/>
      <dgm:spPr/>
      <dgm:t>
        <a:bodyPr/>
        <a:lstStyle/>
        <a:p>
          <a:endParaRPr lang="en-US"/>
        </a:p>
      </dgm:t>
    </dgm:pt>
    <dgm:pt modelId="{37666C3E-2161-44C5-A34A-730B9DFBBDB5}">
      <dgm:prSet custT="1"/>
      <dgm:spPr>
        <a:solidFill>
          <a:schemeClr val="accent6">
            <a:lumMod val="75000"/>
          </a:schemeClr>
        </a:solidFill>
      </dgm:spPr>
      <dgm:t>
        <a:bodyPr/>
        <a:lstStyle/>
        <a:p>
          <a:r>
            <a:rPr lang="en-US" sz="2400" dirty="0"/>
            <a:t>Application and Scoring/Grant Review</a:t>
          </a:r>
        </a:p>
      </dgm:t>
    </dgm:pt>
    <dgm:pt modelId="{4C82C82C-08A6-474B-B31A-26BB5A89AB69}" type="parTrans" cxnId="{52066A0B-5878-489C-BB57-D862C0110E0D}">
      <dgm:prSet/>
      <dgm:spPr/>
      <dgm:t>
        <a:bodyPr/>
        <a:lstStyle/>
        <a:p>
          <a:endParaRPr lang="en-US"/>
        </a:p>
      </dgm:t>
    </dgm:pt>
    <dgm:pt modelId="{E38D1002-3C67-4E7B-9D2A-9803EAE31710}" type="sibTrans" cxnId="{52066A0B-5878-489C-BB57-D862C0110E0D}">
      <dgm:prSet/>
      <dgm:spPr/>
      <dgm:t>
        <a:bodyPr/>
        <a:lstStyle/>
        <a:p>
          <a:endParaRPr lang="en-US"/>
        </a:p>
      </dgm:t>
    </dgm:pt>
    <dgm:pt modelId="{9DAE1F0D-2CF5-4521-8330-B130C12BA0F5}">
      <dgm:prSet custT="1"/>
      <dgm:spPr>
        <a:solidFill>
          <a:schemeClr val="accent6">
            <a:lumMod val="75000"/>
          </a:schemeClr>
        </a:solidFill>
      </dgm:spPr>
      <dgm:t>
        <a:bodyPr/>
        <a:lstStyle/>
        <a:p>
          <a:r>
            <a:rPr lang="en-US" sz="2400"/>
            <a:t>Questions and discussions</a:t>
          </a:r>
        </a:p>
      </dgm:t>
    </dgm:pt>
    <dgm:pt modelId="{C0421D81-35EB-4735-B1AA-078F81AC22A8}" type="parTrans" cxnId="{88A47158-AD19-4392-A3EB-F000B0A597C2}">
      <dgm:prSet/>
      <dgm:spPr/>
      <dgm:t>
        <a:bodyPr/>
        <a:lstStyle/>
        <a:p>
          <a:endParaRPr lang="en-US"/>
        </a:p>
      </dgm:t>
    </dgm:pt>
    <dgm:pt modelId="{B3CB0BBB-6584-4386-BE31-14D483436685}" type="sibTrans" cxnId="{88A47158-AD19-4392-A3EB-F000B0A597C2}">
      <dgm:prSet/>
      <dgm:spPr/>
      <dgm:t>
        <a:bodyPr/>
        <a:lstStyle/>
        <a:p>
          <a:endParaRPr lang="en-US"/>
        </a:p>
      </dgm:t>
    </dgm:pt>
    <dgm:pt modelId="{E97F7922-C968-4F32-8E97-36EB9B4BA740}" type="pres">
      <dgm:prSet presAssocID="{5318F621-1238-4E1A-9C71-4C0A6E97D9C7}" presName="linear" presStyleCnt="0">
        <dgm:presLayoutVars>
          <dgm:animLvl val="lvl"/>
          <dgm:resizeHandles val="exact"/>
        </dgm:presLayoutVars>
      </dgm:prSet>
      <dgm:spPr/>
    </dgm:pt>
    <dgm:pt modelId="{C385B1AD-F5C8-4BC5-B174-E93CD5FB9F12}" type="pres">
      <dgm:prSet presAssocID="{4208EAD9-4E7B-43E0-A6DA-E48ED1DB5E90}" presName="parentText" presStyleLbl="node1" presStyleIdx="0" presStyleCnt="6" custLinFactNeighborY="-69873">
        <dgm:presLayoutVars>
          <dgm:chMax val="0"/>
          <dgm:bulletEnabled val="1"/>
        </dgm:presLayoutVars>
      </dgm:prSet>
      <dgm:spPr/>
    </dgm:pt>
    <dgm:pt modelId="{E6738CA7-E5D7-40D6-AB9C-879FDC3EEA84}" type="pres">
      <dgm:prSet presAssocID="{372A4333-4041-4213-979E-CEAA406D4835}" presName="spacer" presStyleCnt="0"/>
      <dgm:spPr/>
    </dgm:pt>
    <dgm:pt modelId="{8827C656-E670-472C-8CE1-AC98714EBC6E}" type="pres">
      <dgm:prSet presAssocID="{73FC939E-5393-4ED0-9871-403F3256D43D}" presName="parentText" presStyleLbl="node1" presStyleIdx="1" presStyleCnt="6">
        <dgm:presLayoutVars>
          <dgm:chMax val="0"/>
          <dgm:bulletEnabled val="1"/>
        </dgm:presLayoutVars>
      </dgm:prSet>
      <dgm:spPr/>
    </dgm:pt>
    <dgm:pt modelId="{533C507F-7D43-4421-81CD-07E9896AB4A9}" type="pres">
      <dgm:prSet presAssocID="{873B72EF-05B5-492C-B722-7110D0CC8810}" presName="spacer" presStyleCnt="0"/>
      <dgm:spPr/>
    </dgm:pt>
    <dgm:pt modelId="{BF4CDA7A-DCAC-4B59-B68C-7979FD4435A2}" type="pres">
      <dgm:prSet presAssocID="{B88C3813-186E-4429-A1C3-D7AF14A9D7F7}" presName="parentText" presStyleLbl="node1" presStyleIdx="2" presStyleCnt="6">
        <dgm:presLayoutVars>
          <dgm:chMax val="0"/>
          <dgm:bulletEnabled val="1"/>
        </dgm:presLayoutVars>
      </dgm:prSet>
      <dgm:spPr/>
    </dgm:pt>
    <dgm:pt modelId="{16D9EB71-78A6-41AF-BBAD-15F14BE89C59}" type="pres">
      <dgm:prSet presAssocID="{C47F3B83-6638-492B-9C30-A08CADEE1F1F}" presName="spacer" presStyleCnt="0"/>
      <dgm:spPr/>
    </dgm:pt>
    <dgm:pt modelId="{F67B4F91-0E79-4136-BB83-4D02CC1BA237}" type="pres">
      <dgm:prSet presAssocID="{0AAAA6F8-C3BA-490D-8637-D34003A0B8E6}" presName="parentText" presStyleLbl="node1" presStyleIdx="3" presStyleCnt="6">
        <dgm:presLayoutVars>
          <dgm:chMax val="0"/>
          <dgm:bulletEnabled val="1"/>
        </dgm:presLayoutVars>
      </dgm:prSet>
      <dgm:spPr/>
    </dgm:pt>
    <dgm:pt modelId="{FB664B0B-A479-4F13-A3E3-C8D04C5EC225}" type="pres">
      <dgm:prSet presAssocID="{F0E9B362-FC21-430A-8FE5-67F0B8620F59}" presName="spacer" presStyleCnt="0"/>
      <dgm:spPr/>
    </dgm:pt>
    <dgm:pt modelId="{1A705061-88AA-47E5-9C51-71BBC3987620}" type="pres">
      <dgm:prSet presAssocID="{37666C3E-2161-44C5-A34A-730B9DFBBDB5}" presName="parentText" presStyleLbl="node1" presStyleIdx="4" presStyleCnt="6">
        <dgm:presLayoutVars>
          <dgm:chMax val="0"/>
          <dgm:bulletEnabled val="1"/>
        </dgm:presLayoutVars>
      </dgm:prSet>
      <dgm:spPr/>
    </dgm:pt>
    <dgm:pt modelId="{32805A20-FF29-4FFC-B2A7-A298FC8C7260}" type="pres">
      <dgm:prSet presAssocID="{E38D1002-3C67-4E7B-9D2A-9803EAE31710}" presName="spacer" presStyleCnt="0"/>
      <dgm:spPr/>
    </dgm:pt>
    <dgm:pt modelId="{CCEE9170-BCD5-4F47-A2AE-1F58AD86F75B}" type="pres">
      <dgm:prSet presAssocID="{9DAE1F0D-2CF5-4521-8330-B130C12BA0F5}" presName="parentText" presStyleLbl="node1" presStyleIdx="5" presStyleCnt="6">
        <dgm:presLayoutVars>
          <dgm:chMax val="0"/>
          <dgm:bulletEnabled val="1"/>
        </dgm:presLayoutVars>
      </dgm:prSet>
      <dgm:spPr/>
    </dgm:pt>
  </dgm:ptLst>
  <dgm:cxnLst>
    <dgm:cxn modelId="{52066A0B-5878-489C-BB57-D862C0110E0D}" srcId="{5318F621-1238-4E1A-9C71-4C0A6E97D9C7}" destId="{37666C3E-2161-44C5-A34A-730B9DFBBDB5}" srcOrd="4" destOrd="0" parTransId="{4C82C82C-08A6-474B-B31A-26BB5A89AB69}" sibTransId="{E38D1002-3C67-4E7B-9D2A-9803EAE31710}"/>
    <dgm:cxn modelId="{BD618269-BE56-4320-AD04-870CFF64C791}" type="presOf" srcId="{9DAE1F0D-2CF5-4521-8330-B130C12BA0F5}" destId="{CCEE9170-BCD5-4F47-A2AE-1F58AD86F75B}" srcOrd="0" destOrd="0" presId="urn:microsoft.com/office/officeart/2005/8/layout/vList2"/>
    <dgm:cxn modelId="{E410306B-9103-4517-8C12-BD4FB40A3A69}" srcId="{5318F621-1238-4E1A-9C71-4C0A6E97D9C7}" destId="{4208EAD9-4E7B-43E0-A6DA-E48ED1DB5E90}" srcOrd="0" destOrd="0" parTransId="{8EBF5A82-7E4D-4FA3-ACCD-A9C6DAAB7D51}" sibTransId="{372A4333-4041-4213-979E-CEAA406D4835}"/>
    <dgm:cxn modelId="{D89A9C4C-2F26-465E-8859-6992F09F94E4}" type="presOf" srcId="{0AAAA6F8-C3BA-490D-8637-D34003A0B8E6}" destId="{F67B4F91-0E79-4136-BB83-4D02CC1BA237}" srcOrd="0" destOrd="0" presId="urn:microsoft.com/office/officeart/2005/8/layout/vList2"/>
    <dgm:cxn modelId="{49AF5B50-F2DE-401B-A14A-D8D21FE1D854}" srcId="{5318F621-1238-4E1A-9C71-4C0A6E97D9C7}" destId="{0AAAA6F8-C3BA-490D-8637-D34003A0B8E6}" srcOrd="3" destOrd="0" parTransId="{040CEFB1-9104-449C-9689-E408BCE0F92E}" sibTransId="{F0E9B362-FC21-430A-8FE5-67F0B8620F59}"/>
    <dgm:cxn modelId="{88A47158-AD19-4392-A3EB-F000B0A597C2}" srcId="{5318F621-1238-4E1A-9C71-4C0A6E97D9C7}" destId="{9DAE1F0D-2CF5-4521-8330-B130C12BA0F5}" srcOrd="5" destOrd="0" parTransId="{C0421D81-35EB-4735-B1AA-078F81AC22A8}" sibTransId="{B3CB0BBB-6584-4386-BE31-14D483436685}"/>
    <dgm:cxn modelId="{1F77077F-BE4F-4A74-895C-D23276F4B6B4}" type="presOf" srcId="{37666C3E-2161-44C5-A34A-730B9DFBBDB5}" destId="{1A705061-88AA-47E5-9C51-71BBC3987620}" srcOrd="0" destOrd="0" presId="urn:microsoft.com/office/officeart/2005/8/layout/vList2"/>
    <dgm:cxn modelId="{18C0FBB7-3A9A-4376-88D4-75D5ED27A8C5}" srcId="{5318F621-1238-4E1A-9C71-4C0A6E97D9C7}" destId="{73FC939E-5393-4ED0-9871-403F3256D43D}" srcOrd="1" destOrd="0" parTransId="{5622A60F-8CCC-4D42-9186-9314412EF307}" sibTransId="{873B72EF-05B5-492C-B722-7110D0CC8810}"/>
    <dgm:cxn modelId="{094EC5D3-B21D-452D-B7BB-796696F220C3}" type="presOf" srcId="{5318F621-1238-4E1A-9C71-4C0A6E97D9C7}" destId="{E97F7922-C968-4F32-8E97-36EB9B4BA740}" srcOrd="0" destOrd="0" presId="urn:microsoft.com/office/officeart/2005/8/layout/vList2"/>
    <dgm:cxn modelId="{48A429D4-2100-45D1-8BD6-8B2974547DE4}" type="presOf" srcId="{73FC939E-5393-4ED0-9871-403F3256D43D}" destId="{8827C656-E670-472C-8CE1-AC98714EBC6E}" srcOrd="0" destOrd="0" presId="urn:microsoft.com/office/officeart/2005/8/layout/vList2"/>
    <dgm:cxn modelId="{D92EE8EC-054A-4A22-A433-1ADEB7829604}" type="presOf" srcId="{4208EAD9-4E7B-43E0-A6DA-E48ED1DB5E90}" destId="{C385B1AD-F5C8-4BC5-B174-E93CD5FB9F12}" srcOrd="0" destOrd="0" presId="urn:microsoft.com/office/officeart/2005/8/layout/vList2"/>
    <dgm:cxn modelId="{23080CF6-6D0C-4736-B8B1-46244E86A3E1}" type="presOf" srcId="{B88C3813-186E-4429-A1C3-D7AF14A9D7F7}" destId="{BF4CDA7A-DCAC-4B59-B68C-7979FD4435A2}" srcOrd="0" destOrd="0" presId="urn:microsoft.com/office/officeart/2005/8/layout/vList2"/>
    <dgm:cxn modelId="{B08BC8F9-7024-4D5C-8128-0ADDD498BBBF}" srcId="{5318F621-1238-4E1A-9C71-4C0A6E97D9C7}" destId="{B88C3813-186E-4429-A1C3-D7AF14A9D7F7}" srcOrd="2" destOrd="0" parTransId="{F12667ED-494C-4FB0-9313-27054043F7F6}" sibTransId="{C47F3B83-6638-492B-9C30-A08CADEE1F1F}"/>
    <dgm:cxn modelId="{230528DB-70E6-40AE-9EF0-D9CA4E76661A}" type="presParOf" srcId="{E97F7922-C968-4F32-8E97-36EB9B4BA740}" destId="{C385B1AD-F5C8-4BC5-B174-E93CD5FB9F12}" srcOrd="0" destOrd="0" presId="urn:microsoft.com/office/officeart/2005/8/layout/vList2"/>
    <dgm:cxn modelId="{D107AA25-B633-4B5A-9A7B-487E6EF5A4D9}" type="presParOf" srcId="{E97F7922-C968-4F32-8E97-36EB9B4BA740}" destId="{E6738CA7-E5D7-40D6-AB9C-879FDC3EEA84}" srcOrd="1" destOrd="0" presId="urn:microsoft.com/office/officeart/2005/8/layout/vList2"/>
    <dgm:cxn modelId="{37F9AFFD-E25F-49DE-819B-C20865B23B5C}" type="presParOf" srcId="{E97F7922-C968-4F32-8E97-36EB9B4BA740}" destId="{8827C656-E670-472C-8CE1-AC98714EBC6E}" srcOrd="2" destOrd="0" presId="urn:microsoft.com/office/officeart/2005/8/layout/vList2"/>
    <dgm:cxn modelId="{638E9116-7AAB-4FDF-A6E5-EC93C0879897}" type="presParOf" srcId="{E97F7922-C968-4F32-8E97-36EB9B4BA740}" destId="{533C507F-7D43-4421-81CD-07E9896AB4A9}" srcOrd="3" destOrd="0" presId="urn:microsoft.com/office/officeart/2005/8/layout/vList2"/>
    <dgm:cxn modelId="{60699E5D-B694-46B4-A83C-13DF5C6FD716}" type="presParOf" srcId="{E97F7922-C968-4F32-8E97-36EB9B4BA740}" destId="{BF4CDA7A-DCAC-4B59-B68C-7979FD4435A2}" srcOrd="4" destOrd="0" presId="urn:microsoft.com/office/officeart/2005/8/layout/vList2"/>
    <dgm:cxn modelId="{2E34675A-3DFC-48B3-82B1-23E7EB149F0A}" type="presParOf" srcId="{E97F7922-C968-4F32-8E97-36EB9B4BA740}" destId="{16D9EB71-78A6-41AF-BBAD-15F14BE89C59}" srcOrd="5" destOrd="0" presId="urn:microsoft.com/office/officeart/2005/8/layout/vList2"/>
    <dgm:cxn modelId="{905A6FAA-A993-40FC-B01D-EA7E7ED732CD}" type="presParOf" srcId="{E97F7922-C968-4F32-8E97-36EB9B4BA740}" destId="{F67B4F91-0E79-4136-BB83-4D02CC1BA237}" srcOrd="6" destOrd="0" presId="urn:microsoft.com/office/officeart/2005/8/layout/vList2"/>
    <dgm:cxn modelId="{E2D4EEC6-F4F9-4A1B-B4C4-85114733B262}" type="presParOf" srcId="{E97F7922-C968-4F32-8E97-36EB9B4BA740}" destId="{FB664B0B-A479-4F13-A3E3-C8D04C5EC225}" srcOrd="7" destOrd="0" presId="urn:microsoft.com/office/officeart/2005/8/layout/vList2"/>
    <dgm:cxn modelId="{3696A632-A2A9-478E-88D7-16999D0408EC}" type="presParOf" srcId="{E97F7922-C968-4F32-8E97-36EB9B4BA740}" destId="{1A705061-88AA-47E5-9C51-71BBC3987620}" srcOrd="8" destOrd="0" presId="urn:microsoft.com/office/officeart/2005/8/layout/vList2"/>
    <dgm:cxn modelId="{5DAEFA95-5B4F-4FF5-8CB0-6CB58F67C6AB}" type="presParOf" srcId="{E97F7922-C968-4F32-8E97-36EB9B4BA740}" destId="{32805A20-FF29-4FFC-B2A7-A298FC8C7260}" srcOrd="9" destOrd="0" presId="urn:microsoft.com/office/officeart/2005/8/layout/vList2"/>
    <dgm:cxn modelId="{140C2263-4905-43B0-B357-E9ADAA182385}" type="presParOf" srcId="{E97F7922-C968-4F32-8E97-36EB9B4BA740}" destId="{CCEE9170-BCD5-4F47-A2AE-1F58AD86F75B}"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85B1AD-F5C8-4BC5-B174-E93CD5FB9F12}">
      <dsp:nvSpPr>
        <dsp:cNvPr id="0" name=""/>
        <dsp:cNvSpPr/>
      </dsp:nvSpPr>
      <dsp:spPr>
        <a:xfrm>
          <a:off x="0" y="0"/>
          <a:ext cx="9592732" cy="557578"/>
        </a:xfrm>
        <a:prstGeom prst="roundRect">
          <a:avLst/>
        </a:prstGeom>
        <a:solidFill>
          <a:schemeClr val="accent6">
            <a:lumMod val="75000"/>
          </a:schemeClr>
        </a:solidFill>
        <a:ln w="12700" cap="flat" cmpd="sng" algn="ctr">
          <a:solidFill>
            <a:schemeClr val="accent6">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Intros</a:t>
          </a:r>
        </a:p>
      </dsp:txBody>
      <dsp:txXfrm>
        <a:off x="27219" y="27219"/>
        <a:ext cx="9538294" cy="503140"/>
      </dsp:txXfrm>
    </dsp:sp>
    <dsp:sp modelId="{8827C656-E670-472C-8CE1-AC98714EBC6E}">
      <dsp:nvSpPr>
        <dsp:cNvPr id="0" name=""/>
        <dsp:cNvSpPr/>
      </dsp:nvSpPr>
      <dsp:spPr>
        <a:xfrm>
          <a:off x="0" y="572416"/>
          <a:ext cx="9592732" cy="557578"/>
        </a:xfrm>
        <a:prstGeom prst="round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Background of Grant</a:t>
          </a:r>
        </a:p>
      </dsp:txBody>
      <dsp:txXfrm>
        <a:off x="27219" y="599635"/>
        <a:ext cx="9538294" cy="503140"/>
      </dsp:txXfrm>
    </dsp:sp>
    <dsp:sp modelId="{BF4CDA7A-DCAC-4B59-B68C-7979FD4435A2}">
      <dsp:nvSpPr>
        <dsp:cNvPr id="0" name=""/>
        <dsp:cNvSpPr/>
      </dsp:nvSpPr>
      <dsp:spPr>
        <a:xfrm>
          <a:off x="0" y="1143719"/>
          <a:ext cx="9592732" cy="557578"/>
        </a:xfrm>
        <a:prstGeom prst="round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Purpose and spirit of the grant</a:t>
          </a:r>
        </a:p>
      </dsp:txBody>
      <dsp:txXfrm>
        <a:off x="27219" y="1170938"/>
        <a:ext cx="9538294" cy="503140"/>
      </dsp:txXfrm>
    </dsp:sp>
    <dsp:sp modelId="{F67B4F91-0E79-4136-BB83-4D02CC1BA237}">
      <dsp:nvSpPr>
        <dsp:cNvPr id="0" name=""/>
        <dsp:cNvSpPr/>
      </dsp:nvSpPr>
      <dsp:spPr>
        <a:xfrm>
          <a:off x="0" y="1715022"/>
          <a:ext cx="9592732" cy="557578"/>
        </a:xfrm>
        <a:prstGeom prst="round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Eligibility</a:t>
          </a:r>
        </a:p>
      </dsp:txBody>
      <dsp:txXfrm>
        <a:off x="27219" y="1742241"/>
        <a:ext cx="9538294" cy="503140"/>
      </dsp:txXfrm>
    </dsp:sp>
    <dsp:sp modelId="{1A705061-88AA-47E5-9C51-71BBC3987620}">
      <dsp:nvSpPr>
        <dsp:cNvPr id="0" name=""/>
        <dsp:cNvSpPr/>
      </dsp:nvSpPr>
      <dsp:spPr>
        <a:xfrm>
          <a:off x="0" y="2286325"/>
          <a:ext cx="9592732" cy="557578"/>
        </a:xfrm>
        <a:prstGeom prst="round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Application and Scoring/Grant Review</a:t>
          </a:r>
        </a:p>
      </dsp:txBody>
      <dsp:txXfrm>
        <a:off x="27219" y="2313544"/>
        <a:ext cx="9538294" cy="503140"/>
      </dsp:txXfrm>
    </dsp:sp>
    <dsp:sp modelId="{CCEE9170-BCD5-4F47-A2AE-1F58AD86F75B}">
      <dsp:nvSpPr>
        <dsp:cNvPr id="0" name=""/>
        <dsp:cNvSpPr/>
      </dsp:nvSpPr>
      <dsp:spPr>
        <a:xfrm>
          <a:off x="0" y="2857628"/>
          <a:ext cx="9592732" cy="557578"/>
        </a:xfrm>
        <a:prstGeom prst="round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Questions and discussions</a:t>
          </a:r>
        </a:p>
      </dsp:txBody>
      <dsp:txXfrm>
        <a:off x="27219" y="2884847"/>
        <a:ext cx="9538294" cy="50314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D18479-96CB-48C1-9508-F7935BD33E7D}" type="datetimeFigureOut">
              <a:rPr lang="en-US" smtClean="0"/>
              <a:t>8/28/2026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59D9FB-69A5-4605-A2F1-81F0F322F5D0}" type="slidenum">
              <a:rPr lang="en-US" smtClean="0"/>
              <a:t>‹#›</a:t>
            </a:fld>
            <a:endParaRPr lang="en-US"/>
          </a:p>
        </p:txBody>
      </p:sp>
    </p:spTree>
    <p:extLst>
      <p:ext uri="{BB962C8B-B14F-4D97-AF65-F5344CB8AC3E}">
        <p14:creationId xmlns:p14="http://schemas.microsoft.com/office/powerpoint/2010/main" val="1655424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Brian </a:t>
            </a:r>
          </a:p>
        </p:txBody>
      </p:sp>
      <p:sp>
        <p:nvSpPr>
          <p:cNvPr id="4" name="Slide Number Placeholder 3"/>
          <p:cNvSpPr>
            <a:spLocks noGrp="1"/>
          </p:cNvSpPr>
          <p:nvPr>
            <p:ph type="sldNum" sz="quarter" idx="5"/>
          </p:nvPr>
        </p:nvSpPr>
        <p:spPr/>
        <p:txBody>
          <a:bodyPr/>
          <a:lstStyle/>
          <a:p>
            <a:fld id="{6259D9FB-69A5-4605-A2F1-81F0F322F5D0}" type="slidenum">
              <a:rPr lang="en-US" smtClean="0"/>
              <a:t>4</a:t>
            </a:fld>
            <a:endParaRPr lang="en-US"/>
          </a:p>
        </p:txBody>
      </p:sp>
    </p:spTree>
    <p:extLst>
      <p:ext uri="{BB962C8B-B14F-4D97-AF65-F5344CB8AC3E}">
        <p14:creationId xmlns:p14="http://schemas.microsoft.com/office/powerpoint/2010/main" val="39163963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D25A1-71FE-37D5-C084-09FDB1B6030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784ED5B-F64B-A150-4370-07EE68799A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D50356-76BC-4F83-E2F9-217039DEC7D4}"/>
              </a:ext>
            </a:extLst>
          </p:cNvPr>
          <p:cNvSpPr>
            <a:spLocks noGrp="1"/>
          </p:cNvSpPr>
          <p:nvPr>
            <p:ph type="dt" sz="half" idx="10"/>
          </p:nvPr>
        </p:nvSpPr>
        <p:spPr/>
        <p:txBody>
          <a:bodyPr/>
          <a:lstStyle/>
          <a:p>
            <a:fld id="{7EBF8989-3A16-4AAC-B2A1-66345E02FEDC}" type="datetimeFigureOut">
              <a:rPr lang="en-US" smtClean="0"/>
              <a:t>8/28/2026</a:t>
            </a:fld>
            <a:endParaRPr lang="en-US"/>
          </a:p>
        </p:txBody>
      </p:sp>
      <p:sp>
        <p:nvSpPr>
          <p:cNvPr id="5" name="Footer Placeholder 4">
            <a:extLst>
              <a:ext uri="{FF2B5EF4-FFF2-40B4-BE49-F238E27FC236}">
                <a16:creationId xmlns:a16="http://schemas.microsoft.com/office/drawing/2014/main" id="{1135F1D4-3793-3B51-D878-443B2D616A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3FE5E3-C925-5A72-5B95-03FFEF3C0267}"/>
              </a:ext>
            </a:extLst>
          </p:cNvPr>
          <p:cNvSpPr>
            <a:spLocks noGrp="1"/>
          </p:cNvSpPr>
          <p:nvPr>
            <p:ph type="sldNum" sz="quarter" idx="12"/>
          </p:nvPr>
        </p:nvSpPr>
        <p:spPr/>
        <p:txBody>
          <a:bodyPr/>
          <a:lstStyle/>
          <a:p>
            <a:fld id="{0150FAF3-19C7-4B0A-B178-167C42B58361}" type="slidenum">
              <a:rPr lang="en-US" smtClean="0"/>
              <a:t>‹#›</a:t>
            </a:fld>
            <a:endParaRPr lang="en-US"/>
          </a:p>
        </p:txBody>
      </p:sp>
    </p:spTree>
    <p:extLst>
      <p:ext uri="{BB962C8B-B14F-4D97-AF65-F5344CB8AC3E}">
        <p14:creationId xmlns:p14="http://schemas.microsoft.com/office/powerpoint/2010/main" val="1649860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D2055-6EE7-20A6-51E1-34C22A61C42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9045F70-A566-76D2-C0F8-80043FC49C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EFE238-473C-5D75-C5E2-DA69819146A6}"/>
              </a:ext>
            </a:extLst>
          </p:cNvPr>
          <p:cNvSpPr>
            <a:spLocks noGrp="1"/>
          </p:cNvSpPr>
          <p:nvPr>
            <p:ph type="dt" sz="half" idx="10"/>
          </p:nvPr>
        </p:nvSpPr>
        <p:spPr/>
        <p:txBody>
          <a:bodyPr/>
          <a:lstStyle/>
          <a:p>
            <a:fld id="{7EBF8989-3A16-4AAC-B2A1-66345E02FEDC}" type="datetimeFigureOut">
              <a:rPr lang="en-US" smtClean="0"/>
              <a:t>8/28/2026</a:t>
            </a:fld>
            <a:endParaRPr lang="en-US"/>
          </a:p>
        </p:txBody>
      </p:sp>
      <p:sp>
        <p:nvSpPr>
          <p:cNvPr id="5" name="Footer Placeholder 4">
            <a:extLst>
              <a:ext uri="{FF2B5EF4-FFF2-40B4-BE49-F238E27FC236}">
                <a16:creationId xmlns:a16="http://schemas.microsoft.com/office/drawing/2014/main" id="{47E40CFB-1DF9-85E0-3C73-5A8E282809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A3FF0E-EDB5-03C8-5C1E-36D1DDFBD93D}"/>
              </a:ext>
            </a:extLst>
          </p:cNvPr>
          <p:cNvSpPr>
            <a:spLocks noGrp="1"/>
          </p:cNvSpPr>
          <p:nvPr>
            <p:ph type="sldNum" sz="quarter" idx="12"/>
          </p:nvPr>
        </p:nvSpPr>
        <p:spPr/>
        <p:txBody>
          <a:bodyPr/>
          <a:lstStyle/>
          <a:p>
            <a:fld id="{0150FAF3-19C7-4B0A-B178-167C42B58361}" type="slidenum">
              <a:rPr lang="en-US" smtClean="0"/>
              <a:t>‹#›</a:t>
            </a:fld>
            <a:endParaRPr lang="en-US"/>
          </a:p>
        </p:txBody>
      </p:sp>
    </p:spTree>
    <p:extLst>
      <p:ext uri="{BB962C8B-B14F-4D97-AF65-F5344CB8AC3E}">
        <p14:creationId xmlns:p14="http://schemas.microsoft.com/office/powerpoint/2010/main" val="3967208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81B9D95-C44E-514C-0ACE-ADBA7DC22D2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0D58DCF-08A7-28CB-D68F-DFA975776F8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A4FCC9-961E-FF7F-13CC-4A713C74B2E9}"/>
              </a:ext>
            </a:extLst>
          </p:cNvPr>
          <p:cNvSpPr>
            <a:spLocks noGrp="1"/>
          </p:cNvSpPr>
          <p:nvPr>
            <p:ph type="dt" sz="half" idx="10"/>
          </p:nvPr>
        </p:nvSpPr>
        <p:spPr/>
        <p:txBody>
          <a:bodyPr/>
          <a:lstStyle/>
          <a:p>
            <a:fld id="{7EBF8989-3A16-4AAC-B2A1-66345E02FEDC}" type="datetimeFigureOut">
              <a:rPr lang="en-US" smtClean="0"/>
              <a:t>8/28/2026</a:t>
            </a:fld>
            <a:endParaRPr lang="en-US"/>
          </a:p>
        </p:txBody>
      </p:sp>
      <p:sp>
        <p:nvSpPr>
          <p:cNvPr id="5" name="Footer Placeholder 4">
            <a:extLst>
              <a:ext uri="{FF2B5EF4-FFF2-40B4-BE49-F238E27FC236}">
                <a16:creationId xmlns:a16="http://schemas.microsoft.com/office/drawing/2014/main" id="{6283B935-C7E5-1D3E-52E3-92A8CBF022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422CDD-643E-884B-2A88-A7A38FE386D4}"/>
              </a:ext>
            </a:extLst>
          </p:cNvPr>
          <p:cNvSpPr>
            <a:spLocks noGrp="1"/>
          </p:cNvSpPr>
          <p:nvPr>
            <p:ph type="sldNum" sz="quarter" idx="12"/>
          </p:nvPr>
        </p:nvSpPr>
        <p:spPr/>
        <p:txBody>
          <a:bodyPr/>
          <a:lstStyle/>
          <a:p>
            <a:fld id="{0150FAF3-19C7-4B0A-B178-167C42B58361}" type="slidenum">
              <a:rPr lang="en-US" smtClean="0"/>
              <a:t>‹#›</a:t>
            </a:fld>
            <a:endParaRPr lang="en-US"/>
          </a:p>
        </p:txBody>
      </p:sp>
    </p:spTree>
    <p:extLst>
      <p:ext uri="{BB962C8B-B14F-4D97-AF65-F5344CB8AC3E}">
        <p14:creationId xmlns:p14="http://schemas.microsoft.com/office/powerpoint/2010/main" val="536806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34A9C-5579-7ACF-6687-D708A2326B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AFB62D-BDDA-7ED2-362C-7C08C4E10C5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854930-E6A6-6267-1223-6E2E61696791}"/>
              </a:ext>
            </a:extLst>
          </p:cNvPr>
          <p:cNvSpPr>
            <a:spLocks noGrp="1"/>
          </p:cNvSpPr>
          <p:nvPr>
            <p:ph type="dt" sz="half" idx="10"/>
          </p:nvPr>
        </p:nvSpPr>
        <p:spPr/>
        <p:txBody>
          <a:bodyPr/>
          <a:lstStyle/>
          <a:p>
            <a:fld id="{7EBF8989-3A16-4AAC-B2A1-66345E02FEDC}" type="datetimeFigureOut">
              <a:rPr lang="en-US" smtClean="0"/>
              <a:t>8/28/2026</a:t>
            </a:fld>
            <a:endParaRPr lang="en-US"/>
          </a:p>
        </p:txBody>
      </p:sp>
      <p:sp>
        <p:nvSpPr>
          <p:cNvPr id="5" name="Footer Placeholder 4">
            <a:extLst>
              <a:ext uri="{FF2B5EF4-FFF2-40B4-BE49-F238E27FC236}">
                <a16:creationId xmlns:a16="http://schemas.microsoft.com/office/drawing/2014/main" id="{076ACF88-4860-E1A9-307F-05739504CE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804C79-4D1F-48F9-F804-10C1DA87D282}"/>
              </a:ext>
            </a:extLst>
          </p:cNvPr>
          <p:cNvSpPr>
            <a:spLocks noGrp="1"/>
          </p:cNvSpPr>
          <p:nvPr>
            <p:ph type="sldNum" sz="quarter" idx="12"/>
          </p:nvPr>
        </p:nvSpPr>
        <p:spPr/>
        <p:txBody>
          <a:bodyPr/>
          <a:lstStyle/>
          <a:p>
            <a:fld id="{0150FAF3-19C7-4B0A-B178-167C42B58361}" type="slidenum">
              <a:rPr lang="en-US" smtClean="0"/>
              <a:t>‹#›</a:t>
            </a:fld>
            <a:endParaRPr lang="en-US"/>
          </a:p>
        </p:txBody>
      </p:sp>
    </p:spTree>
    <p:extLst>
      <p:ext uri="{BB962C8B-B14F-4D97-AF65-F5344CB8AC3E}">
        <p14:creationId xmlns:p14="http://schemas.microsoft.com/office/powerpoint/2010/main" val="3129494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B0B85-53DA-4C97-24AE-A894458E9B0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F7CCB7-CF4D-9F5A-4987-0C8879B4E33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F8F18CD-56A1-A987-155B-73A9C932A0BD}"/>
              </a:ext>
            </a:extLst>
          </p:cNvPr>
          <p:cNvSpPr>
            <a:spLocks noGrp="1"/>
          </p:cNvSpPr>
          <p:nvPr>
            <p:ph type="dt" sz="half" idx="10"/>
          </p:nvPr>
        </p:nvSpPr>
        <p:spPr/>
        <p:txBody>
          <a:bodyPr/>
          <a:lstStyle/>
          <a:p>
            <a:fld id="{7EBF8989-3A16-4AAC-B2A1-66345E02FEDC}" type="datetimeFigureOut">
              <a:rPr lang="en-US" smtClean="0"/>
              <a:t>8/28/2026</a:t>
            </a:fld>
            <a:endParaRPr lang="en-US"/>
          </a:p>
        </p:txBody>
      </p:sp>
      <p:sp>
        <p:nvSpPr>
          <p:cNvPr id="5" name="Footer Placeholder 4">
            <a:extLst>
              <a:ext uri="{FF2B5EF4-FFF2-40B4-BE49-F238E27FC236}">
                <a16:creationId xmlns:a16="http://schemas.microsoft.com/office/drawing/2014/main" id="{3632E985-04D4-5B27-B7F4-331BBE512D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B5B12C-7B49-75AC-BFA2-AD98819E9AA0}"/>
              </a:ext>
            </a:extLst>
          </p:cNvPr>
          <p:cNvSpPr>
            <a:spLocks noGrp="1"/>
          </p:cNvSpPr>
          <p:nvPr>
            <p:ph type="sldNum" sz="quarter" idx="12"/>
          </p:nvPr>
        </p:nvSpPr>
        <p:spPr/>
        <p:txBody>
          <a:bodyPr/>
          <a:lstStyle/>
          <a:p>
            <a:fld id="{0150FAF3-19C7-4B0A-B178-167C42B58361}" type="slidenum">
              <a:rPr lang="en-US" smtClean="0"/>
              <a:t>‹#›</a:t>
            </a:fld>
            <a:endParaRPr lang="en-US"/>
          </a:p>
        </p:txBody>
      </p:sp>
    </p:spTree>
    <p:extLst>
      <p:ext uri="{BB962C8B-B14F-4D97-AF65-F5344CB8AC3E}">
        <p14:creationId xmlns:p14="http://schemas.microsoft.com/office/powerpoint/2010/main" val="2578031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4CC73-DF68-5FC1-F411-569D6C28AC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96044A-9E57-0288-F947-98225A1805B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8ECA9D-A28A-9B90-7CC5-CF9032078BC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697B2EB-CD7C-1749-56F4-E9C521D7B24F}"/>
              </a:ext>
            </a:extLst>
          </p:cNvPr>
          <p:cNvSpPr>
            <a:spLocks noGrp="1"/>
          </p:cNvSpPr>
          <p:nvPr>
            <p:ph type="dt" sz="half" idx="10"/>
          </p:nvPr>
        </p:nvSpPr>
        <p:spPr/>
        <p:txBody>
          <a:bodyPr/>
          <a:lstStyle/>
          <a:p>
            <a:fld id="{7EBF8989-3A16-4AAC-B2A1-66345E02FEDC}" type="datetimeFigureOut">
              <a:rPr lang="en-US" smtClean="0"/>
              <a:t>8/28/2026</a:t>
            </a:fld>
            <a:endParaRPr lang="en-US"/>
          </a:p>
        </p:txBody>
      </p:sp>
      <p:sp>
        <p:nvSpPr>
          <p:cNvPr id="6" name="Footer Placeholder 5">
            <a:extLst>
              <a:ext uri="{FF2B5EF4-FFF2-40B4-BE49-F238E27FC236}">
                <a16:creationId xmlns:a16="http://schemas.microsoft.com/office/drawing/2014/main" id="{68EC90BA-4C88-6973-7BF9-994C17A07D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E375F8-6622-2D0A-4871-42E6C16D0E51}"/>
              </a:ext>
            </a:extLst>
          </p:cNvPr>
          <p:cNvSpPr>
            <a:spLocks noGrp="1"/>
          </p:cNvSpPr>
          <p:nvPr>
            <p:ph type="sldNum" sz="quarter" idx="12"/>
          </p:nvPr>
        </p:nvSpPr>
        <p:spPr/>
        <p:txBody>
          <a:bodyPr/>
          <a:lstStyle/>
          <a:p>
            <a:fld id="{0150FAF3-19C7-4B0A-B178-167C42B58361}" type="slidenum">
              <a:rPr lang="en-US" smtClean="0"/>
              <a:t>‹#›</a:t>
            </a:fld>
            <a:endParaRPr lang="en-US"/>
          </a:p>
        </p:txBody>
      </p:sp>
    </p:spTree>
    <p:extLst>
      <p:ext uri="{BB962C8B-B14F-4D97-AF65-F5344CB8AC3E}">
        <p14:creationId xmlns:p14="http://schemas.microsoft.com/office/powerpoint/2010/main" val="2700141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55907-F0E6-17F7-17D6-19D9E29B8E1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DF2B4D1-D1E5-A2D3-55C2-B689BD25B7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68953FD-B8D0-BB02-DF75-46DC9FD348D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D296B7E-FDB3-3564-B923-83393EF509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BE875B-DB6C-0A5C-CEDA-7A04C27C8AD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493FDF6-85CB-5F47-B1DE-FDB57587610A}"/>
              </a:ext>
            </a:extLst>
          </p:cNvPr>
          <p:cNvSpPr>
            <a:spLocks noGrp="1"/>
          </p:cNvSpPr>
          <p:nvPr>
            <p:ph type="dt" sz="half" idx="10"/>
          </p:nvPr>
        </p:nvSpPr>
        <p:spPr/>
        <p:txBody>
          <a:bodyPr/>
          <a:lstStyle/>
          <a:p>
            <a:fld id="{7EBF8989-3A16-4AAC-B2A1-66345E02FEDC}" type="datetimeFigureOut">
              <a:rPr lang="en-US" smtClean="0"/>
              <a:t>8/28/2026</a:t>
            </a:fld>
            <a:endParaRPr lang="en-US"/>
          </a:p>
        </p:txBody>
      </p:sp>
      <p:sp>
        <p:nvSpPr>
          <p:cNvPr id="8" name="Footer Placeholder 7">
            <a:extLst>
              <a:ext uri="{FF2B5EF4-FFF2-40B4-BE49-F238E27FC236}">
                <a16:creationId xmlns:a16="http://schemas.microsoft.com/office/drawing/2014/main" id="{497262C6-FC24-7ED1-1326-3F49536B768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B4A0353-DEA3-FC9A-22EE-06652AC2F5F4}"/>
              </a:ext>
            </a:extLst>
          </p:cNvPr>
          <p:cNvSpPr>
            <a:spLocks noGrp="1"/>
          </p:cNvSpPr>
          <p:nvPr>
            <p:ph type="sldNum" sz="quarter" idx="12"/>
          </p:nvPr>
        </p:nvSpPr>
        <p:spPr/>
        <p:txBody>
          <a:bodyPr/>
          <a:lstStyle/>
          <a:p>
            <a:fld id="{0150FAF3-19C7-4B0A-B178-167C42B58361}" type="slidenum">
              <a:rPr lang="en-US" smtClean="0"/>
              <a:t>‹#›</a:t>
            </a:fld>
            <a:endParaRPr lang="en-US"/>
          </a:p>
        </p:txBody>
      </p:sp>
    </p:spTree>
    <p:extLst>
      <p:ext uri="{BB962C8B-B14F-4D97-AF65-F5344CB8AC3E}">
        <p14:creationId xmlns:p14="http://schemas.microsoft.com/office/powerpoint/2010/main" val="2205209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37DE0-0A84-C1F5-A8BA-073DFF0112D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EC45386-BF9D-CD47-A6BA-995AF5E6F030}"/>
              </a:ext>
            </a:extLst>
          </p:cNvPr>
          <p:cNvSpPr>
            <a:spLocks noGrp="1"/>
          </p:cNvSpPr>
          <p:nvPr>
            <p:ph type="dt" sz="half" idx="10"/>
          </p:nvPr>
        </p:nvSpPr>
        <p:spPr/>
        <p:txBody>
          <a:bodyPr/>
          <a:lstStyle/>
          <a:p>
            <a:fld id="{7EBF8989-3A16-4AAC-B2A1-66345E02FEDC}" type="datetimeFigureOut">
              <a:rPr lang="en-US" smtClean="0"/>
              <a:t>8/28/2026</a:t>
            </a:fld>
            <a:endParaRPr lang="en-US"/>
          </a:p>
        </p:txBody>
      </p:sp>
      <p:sp>
        <p:nvSpPr>
          <p:cNvPr id="4" name="Footer Placeholder 3">
            <a:extLst>
              <a:ext uri="{FF2B5EF4-FFF2-40B4-BE49-F238E27FC236}">
                <a16:creationId xmlns:a16="http://schemas.microsoft.com/office/drawing/2014/main" id="{661720D7-3612-4723-667E-561AFB6AF03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CD78065-66B1-C3B5-3F01-D14AE4D9A45F}"/>
              </a:ext>
            </a:extLst>
          </p:cNvPr>
          <p:cNvSpPr>
            <a:spLocks noGrp="1"/>
          </p:cNvSpPr>
          <p:nvPr>
            <p:ph type="sldNum" sz="quarter" idx="12"/>
          </p:nvPr>
        </p:nvSpPr>
        <p:spPr/>
        <p:txBody>
          <a:bodyPr/>
          <a:lstStyle/>
          <a:p>
            <a:fld id="{0150FAF3-19C7-4B0A-B178-167C42B58361}" type="slidenum">
              <a:rPr lang="en-US" smtClean="0"/>
              <a:t>‹#›</a:t>
            </a:fld>
            <a:endParaRPr lang="en-US"/>
          </a:p>
        </p:txBody>
      </p:sp>
    </p:spTree>
    <p:extLst>
      <p:ext uri="{BB962C8B-B14F-4D97-AF65-F5344CB8AC3E}">
        <p14:creationId xmlns:p14="http://schemas.microsoft.com/office/powerpoint/2010/main" val="40666934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52B6D0-38C4-762C-5396-DAD8A9211920}"/>
              </a:ext>
            </a:extLst>
          </p:cNvPr>
          <p:cNvSpPr>
            <a:spLocks noGrp="1"/>
          </p:cNvSpPr>
          <p:nvPr>
            <p:ph type="dt" sz="half" idx="10"/>
          </p:nvPr>
        </p:nvSpPr>
        <p:spPr/>
        <p:txBody>
          <a:bodyPr/>
          <a:lstStyle/>
          <a:p>
            <a:fld id="{7EBF8989-3A16-4AAC-B2A1-66345E02FEDC}" type="datetimeFigureOut">
              <a:rPr lang="en-US" smtClean="0"/>
              <a:t>8/28/2026</a:t>
            </a:fld>
            <a:endParaRPr lang="en-US"/>
          </a:p>
        </p:txBody>
      </p:sp>
      <p:sp>
        <p:nvSpPr>
          <p:cNvPr id="3" name="Footer Placeholder 2">
            <a:extLst>
              <a:ext uri="{FF2B5EF4-FFF2-40B4-BE49-F238E27FC236}">
                <a16:creationId xmlns:a16="http://schemas.microsoft.com/office/drawing/2014/main" id="{BD936DC8-CF95-F2DD-308E-765ACAC5E94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FF0EFA-BB41-74FF-BB7C-8C279A406727}"/>
              </a:ext>
            </a:extLst>
          </p:cNvPr>
          <p:cNvSpPr>
            <a:spLocks noGrp="1"/>
          </p:cNvSpPr>
          <p:nvPr>
            <p:ph type="sldNum" sz="quarter" idx="12"/>
          </p:nvPr>
        </p:nvSpPr>
        <p:spPr/>
        <p:txBody>
          <a:bodyPr/>
          <a:lstStyle/>
          <a:p>
            <a:fld id="{0150FAF3-19C7-4B0A-B178-167C42B58361}" type="slidenum">
              <a:rPr lang="en-US" smtClean="0"/>
              <a:t>‹#›</a:t>
            </a:fld>
            <a:endParaRPr lang="en-US"/>
          </a:p>
        </p:txBody>
      </p:sp>
    </p:spTree>
    <p:extLst>
      <p:ext uri="{BB962C8B-B14F-4D97-AF65-F5344CB8AC3E}">
        <p14:creationId xmlns:p14="http://schemas.microsoft.com/office/powerpoint/2010/main" val="1511526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3E976-6AB2-7480-4817-F0E2E0A4C2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A96BB3E-2D5A-2705-9FF5-7EABDCD470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23F2C18-921F-AEFF-E725-3F2347B81E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EFFFF35-C9B9-3BF6-A4DD-1FF0D69F0D90}"/>
              </a:ext>
            </a:extLst>
          </p:cNvPr>
          <p:cNvSpPr>
            <a:spLocks noGrp="1"/>
          </p:cNvSpPr>
          <p:nvPr>
            <p:ph type="dt" sz="half" idx="10"/>
          </p:nvPr>
        </p:nvSpPr>
        <p:spPr/>
        <p:txBody>
          <a:bodyPr/>
          <a:lstStyle/>
          <a:p>
            <a:fld id="{7EBF8989-3A16-4AAC-B2A1-66345E02FEDC}" type="datetimeFigureOut">
              <a:rPr lang="en-US" smtClean="0"/>
              <a:t>8/28/2026</a:t>
            </a:fld>
            <a:endParaRPr lang="en-US"/>
          </a:p>
        </p:txBody>
      </p:sp>
      <p:sp>
        <p:nvSpPr>
          <p:cNvPr id="6" name="Footer Placeholder 5">
            <a:extLst>
              <a:ext uri="{FF2B5EF4-FFF2-40B4-BE49-F238E27FC236}">
                <a16:creationId xmlns:a16="http://schemas.microsoft.com/office/drawing/2014/main" id="{CD66C881-0602-B544-9811-6F3CADB03A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4BDFB1-AE98-FAAF-4139-6D022BC5D39F}"/>
              </a:ext>
            </a:extLst>
          </p:cNvPr>
          <p:cNvSpPr>
            <a:spLocks noGrp="1"/>
          </p:cNvSpPr>
          <p:nvPr>
            <p:ph type="sldNum" sz="quarter" idx="12"/>
          </p:nvPr>
        </p:nvSpPr>
        <p:spPr/>
        <p:txBody>
          <a:bodyPr/>
          <a:lstStyle/>
          <a:p>
            <a:fld id="{0150FAF3-19C7-4B0A-B178-167C42B58361}" type="slidenum">
              <a:rPr lang="en-US" smtClean="0"/>
              <a:t>‹#›</a:t>
            </a:fld>
            <a:endParaRPr lang="en-US"/>
          </a:p>
        </p:txBody>
      </p:sp>
    </p:spTree>
    <p:extLst>
      <p:ext uri="{BB962C8B-B14F-4D97-AF65-F5344CB8AC3E}">
        <p14:creationId xmlns:p14="http://schemas.microsoft.com/office/powerpoint/2010/main" val="34493386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5ECAE-D064-24B9-902B-8CE694617C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0A3F596-0892-9F94-E8C0-FC3BC4F714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9D74B3C-7493-F07A-C4A9-BEA7B52316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6FEE9F-936D-9371-0D8B-360859168A07}"/>
              </a:ext>
            </a:extLst>
          </p:cNvPr>
          <p:cNvSpPr>
            <a:spLocks noGrp="1"/>
          </p:cNvSpPr>
          <p:nvPr>
            <p:ph type="dt" sz="half" idx="10"/>
          </p:nvPr>
        </p:nvSpPr>
        <p:spPr/>
        <p:txBody>
          <a:bodyPr/>
          <a:lstStyle/>
          <a:p>
            <a:fld id="{7EBF8989-3A16-4AAC-B2A1-66345E02FEDC}" type="datetimeFigureOut">
              <a:rPr lang="en-US" smtClean="0"/>
              <a:t>8/28/2026</a:t>
            </a:fld>
            <a:endParaRPr lang="en-US"/>
          </a:p>
        </p:txBody>
      </p:sp>
      <p:sp>
        <p:nvSpPr>
          <p:cNvPr id="6" name="Footer Placeholder 5">
            <a:extLst>
              <a:ext uri="{FF2B5EF4-FFF2-40B4-BE49-F238E27FC236}">
                <a16:creationId xmlns:a16="http://schemas.microsoft.com/office/drawing/2014/main" id="{25BBDE18-7D2F-BBC9-92D1-7BA8909461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D56C9C-8453-DC5B-B098-648F84F71B49}"/>
              </a:ext>
            </a:extLst>
          </p:cNvPr>
          <p:cNvSpPr>
            <a:spLocks noGrp="1"/>
          </p:cNvSpPr>
          <p:nvPr>
            <p:ph type="sldNum" sz="quarter" idx="12"/>
          </p:nvPr>
        </p:nvSpPr>
        <p:spPr/>
        <p:txBody>
          <a:bodyPr/>
          <a:lstStyle/>
          <a:p>
            <a:fld id="{0150FAF3-19C7-4B0A-B178-167C42B58361}" type="slidenum">
              <a:rPr lang="en-US" smtClean="0"/>
              <a:t>‹#›</a:t>
            </a:fld>
            <a:endParaRPr lang="en-US"/>
          </a:p>
        </p:txBody>
      </p:sp>
    </p:spTree>
    <p:extLst>
      <p:ext uri="{BB962C8B-B14F-4D97-AF65-F5344CB8AC3E}">
        <p14:creationId xmlns:p14="http://schemas.microsoft.com/office/powerpoint/2010/main" val="16050827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7F71D85-7280-06FA-7E44-2CBD21CBDD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5A9A62D-1310-AC34-5927-F8DBDA254E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86EF54-95E9-5405-33E3-EF0F365034B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BF8989-3A16-4AAC-B2A1-66345E02FEDC}" type="datetimeFigureOut">
              <a:rPr lang="en-US" smtClean="0"/>
              <a:t>8/28/2026</a:t>
            </a:fld>
            <a:endParaRPr lang="en-US"/>
          </a:p>
        </p:txBody>
      </p:sp>
      <p:sp>
        <p:nvSpPr>
          <p:cNvPr id="5" name="Footer Placeholder 4">
            <a:extLst>
              <a:ext uri="{FF2B5EF4-FFF2-40B4-BE49-F238E27FC236}">
                <a16:creationId xmlns:a16="http://schemas.microsoft.com/office/drawing/2014/main" id="{2E2C4098-B3F5-C476-3177-22C7DC22F7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9E35E29-3CDA-41D5-A4B7-EAC4011FC7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50FAF3-19C7-4B0A-B178-167C42B58361}" type="slidenum">
              <a:rPr lang="en-US" smtClean="0"/>
              <a:t>‹#›</a:t>
            </a:fld>
            <a:endParaRPr lang="en-US"/>
          </a:p>
        </p:txBody>
      </p:sp>
    </p:spTree>
    <p:extLst>
      <p:ext uri="{BB962C8B-B14F-4D97-AF65-F5344CB8AC3E}">
        <p14:creationId xmlns:p14="http://schemas.microsoft.com/office/powerpoint/2010/main" val="4919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https://www.franklinswcd.org/urban-ag-grant" TargetMode="Externa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hyperlink" Target="mailto:mmotes@franklinswcd.org" TargetMode="External"/><Relationship Id="rId7" Type="http://schemas.openxmlformats.org/officeDocument/2006/relationships/image" Target="../media/image9.png"/><Relationship Id="rId2" Type="http://schemas.openxmlformats.org/officeDocument/2006/relationships/hyperlink" Target="mailto:aspranger@franklinswcd.org" TargetMode="External"/><Relationship Id="rId1" Type="http://schemas.openxmlformats.org/officeDocument/2006/relationships/slideLayout" Target="../slideLayouts/slideLayout2.xml"/><Relationship Id="rId6" Type="http://schemas.openxmlformats.org/officeDocument/2006/relationships/hyperlink" Target="https://www.franklinswcd.org/urban-ag-grant" TargetMode="External"/><Relationship Id="rId5" Type="http://schemas.openxmlformats.org/officeDocument/2006/relationships/image" Target="../media/image3.png"/><Relationship Id="rId4" Type="http://schemas.openxmlformats.org/officeDocument/2006/relationships/image" Target="../media/image4.jpg"/><Relationship Id="rId9" Type="http://schemas.openxmlformats.org/officeDocument/2006/relationships/hyperlink" Target="https://customerassistance.franklinswcd.org/"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1.xml"/><Relationship Id="rId7" Type="http://schemas.openxmlformats.org/officeDocument/2006/relationships/image" Target="../media/image4.jp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A9C7E7F-3448-5354-E1C4-75D2231C8EA0}"/>
              </a:ext>
            </a:extLst>
          </p:cNvPr>
          <p:cNvPicPr>
            <a:picLocks noChangeAspect="1"/>
          </p:cNvPicPr>
          <p:nvPr/>
        </p:nvPicPr>
        <p:blipFill rotWithShape="1">
          <a:blip r:embed="rId2"/>
          <a:srcRect b="13672"/>
          <a:stretch/>
        </p:blipFill>
        <p:spPr>
          <a:xfrm>
            <a:off x="-1" y="0"/>
            <a:ext cx="3048002" cy="3962400"/>
          </a:xfrm>
          <a:prstGeom prst="rect">
            <a:avLst/>
          </a:prstGeom>
        </p:spPr>
      </p:pic>
      <p:pic>
        <p:nvPicPr>
          <p:cNvPr id="2" name="Picture 1">
            <a:extLst>
              <a:ext uri="{FF2B5EF4-FFF2-40B4-BE49-F238E27FC236}">
                <a16:creationId xmlns:a16="http://schemas.microsoft.com/office/drawing/2014/main" id="{C02ACF08-2D6F-119D-A94C-F178C42D984D}"/>
              </a:ext>
            </a:extLst>
          </p:cNvPr>
          <p:cNvPicPr>
            <a:picLocks noChangeAspect="1"/>
          </p:cNvPicPr>
          <p:nvPr/>
        </p:nvPicPr>
        <p:blipFill>
          <a:blip r:embed="rId3"/>
          <a:stretch>
            <a:fillRect/>
          </a:stretch>
        </p:blipFill>
        <p:spPr>
          <a:xfrm>
            <a:off x="3048001" y="-3385"/>
            <a:ext cx="9144000" cy="6861386"/>
          </a:xfrm>
          <a:prstGeom prst="rect">
            <a:avLst/>
          </a:prstGeom>
        </p:spPr>
      </p:pic>
      <p:sp>
        <p:nvSpPr>
          <p:cNvPr id="3" name="Subtitle 2">
            <a:extLst>
              <a:ext uri="{FF2B5EF4-FFF2-40B4-BE49-F238E27FC236}">
                <a16:creationId xmlns:a16="http://schemas.microsoft.com/office/drawing/2014/main" id="{E173EAB9-5188-FCAA-D384-2150C0EE4246}"/>
              </a:ext>
            </a:extLst>
          </p:cNvPr>
          <p:cNvSpPr>
            <a:spLocks noGrp="1"/>
          </p:cNvSpPr>
          <p:nvPr>
            <p:ph type="subTitle" idx="1"/>
          </p:nvPr>
        </p:nvSpPr>
        <p:spPr>
          <a:xfrm>
            <a:off x="108154" y="533400"/>
            <a:ext cx="10648336" cy="491067"/>
          </a:xfrm>
          <a:prstGeom prst="roundRect">
            <a:avLst/>
          </a:prstGeom>
          <a:solidFill>
            <a:schemeClr val="bg1"/>
          </a:solidFill>
          <a:ln w="38100">
            <a:solidFill>
              <a:schemeClr val="accent6">
                <a:lumMod val="75000"/>
              </a:schemeClr>
            </a:solidFill>
          </a:ln>
        </p:spPr>
        <p:txBody>
          <a:bodyPr>
            <a:normAutofit lnSpcReduction="10000"/>
          </a:bodyPr>
          <a:lstStyle/>
          <a:p>
            <a:r>
              <a:rPr lang="en-US" sz="2800" dirty="0"/>
              <a:t>2026 Columbus Urban Agriculture Infrastructure Grant</a:t>
            </a:r>
          </a:p>
        </p:txBody>
      </p:sp>
      <p:pic>
        <p:nvPicPr>
          <p:cNvPr id="7" name="Picture 6" descr="Black text that reads &quot;Franklin Soil and Water Conservation District, Creating Conservation Solutions for Over 70 years. To the left is a stylized logo of the Columbus skyline with a blue stream and a green leaf below it.">
            <a:extLst>
              <a:ext uri="{FF2B5EF4-FFF2-40B4-BE49-F238E27FC236}">
                <a16:creationId xmlns:a16="http://schemas.microsoft.com/office/drawing/2014/main" id="{2833DB6D-8691-0AC4-9CF9-F858C27AC7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8394" y="4727189"/>
            <a:ext cx="2582532" cy="746648"/>
          </a:xfrm>
          <a:prstGeom prst="rect">
            <a:avLst/>
          </a:prstGeom>
        </p:spPr>
      </p:pic>
      <p:pic>
        <p:nvPicPr>
          <p:cNvPr id="6" name="Content Placeholder 4" descr="A green text on a white background&#10;&#10;Description automatically generated">
            <a:extLst>
              <a:ext uri="{FF2B5EF4-FFF2-40B4-BE49-F238E27FC236}">
                <a16:creationId xmlns:a16="http://schemas.microsoft.com/office/drawing/2014/main" id="{AAD0EB0A-2604-31AA-4341-E2FDCA6B37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530" y="4084800"/>
            <a:ext cx="2859933" cy="519988"/>
          </a:xfrm>
          <a:prstGeom prst="rect">
            <a:avLst/>
          </a:prstGeom>
        </p:spPr>
      </p:pic>
      <p:pic>
        <p:nvPicPr>
          <p:cNvPr id="9" name="Picture 8">
            <a:extLst>
              <a:ext uri="{FF2B5EF4-FFF2-40B4-BE49-F238E27FC236}">
                <a16:creationId xmlns:a16="http://schemas.microsoft.com/office/drawing/2014/main" id="{C80876BD-5908-A458-DE16-3566FD906A8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154" y="5842958"/>
            <a:ext cx="2648136" cy="746648"/>
          </a:xfrm>
          <a:prstGeom prst="rect">
            <a:avLst/>
          </a:prstGeom>
        </p:spPr>
      </p:pic>
    </p:spTree>
    <p:extLst>
      <p:ext uri="{BB962C8B-B14F-4D97-AF65-F5344CB8AC3E}">
        <p14:creationId xmlns:p14="http://schemas.microsoft.com/office/powerpoint/2010/main" val="3805880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8A335F-9542-6B04-A01E-05DCC96FC1A2}"/>
              </a:ext>
            </a:extLst>
          </p:cNvPr>
          <p:cNvSpPr>
            <a:spLocks noGrp="1"/>
          </p:cNvSpPr>
          <p:nvPr>
            <p:ph idx="1"/>
          </p:nvPr>
        </p:nvSpPr>
        <p:spPr>
          <a:xfrm>
            <a:off x="181348" y="1072675"/>
            <a:ext cx="10515600" cy="4351338"/>
          </a:xfrm>
        </p:spPr>
        <p:txBody>
          <a:bodyPr>
            <a:normAutofit lnSpcReduction="10000"/>
          </a:bodyPr>
          <a:lstStyle/>
          <a:p>
            <a:r>
              <a:rPr lang="en-US" dirty="0"/>
              <a:t>The grant application will OPEN September 1</a:t>
            </a:r>
            <a:r>
              <a:rPr lang="en-US" baseline="30000" dirty="0"/>
              <a:t>st</a:t>
            </a:r>
            <a:r>
              <a:rPr lang="en-US" dirty="0"/>
              <a:t>, 2026 and CLOSE September 15</a:t>
            </a:r>
            <a:r>
              <a:rPr lang="en-US" baseline="30000" dirty="0"/>
              <a:t>th</a:t>
            </a:r>
            <a:r>
              <a:rPr lang="en-US" dirty="0"/>
              <a:t>, 2026. Anticipate awards on September 29</a:t>
            </a:r>
            <a:r>
              <a:rPr lang="en-US" baseline="30000" dirty="0"/>
              <a:t>th</a:t>
            </a:r>
            <a:r>
              <a:rPr lang="en-US" dirty="0"/>
              <a:t>, 2026.</a:t>
            </a:r>
          </a:p>
          <a:p>
            <a:r>
              <a:rPr lang="en-US" dirty="0"/>
              <a:t>Grants will be reviewed by a grant advisory committee, including individuals from OSU Extension, FSWCD, Franklin County, Franklin Park Conservatory, and City of Columbus.</a:t>
            </a:r>
          </a:p>
          <a:p>
            <a:r>
              <a:rPr lang="en-US" dirty="0"/>
              <a:t>A scoring rubric has been made available on the grant website (</a:t>
            </a:r>
            <a:r>
              <a:rPr lang="en-US" dirty="0">
                <a:hlinkClick r:id="rId2"/>
              </a:rPr>
              <a:t>https://www.franklinswcd.org/urban-ag-grant</a:t>
            </a:r>
            <a:r>
              <a:rPr lang="en-US" dirty="0"/>
              <a:t>) </a:t>
            </a:r>
          </a:p>
          <a:p>
            <a:r>
              <a:rPr lang="en-US" dirty="0"/>
              <a:t>Applications must be complete, well thought-out, provide all required documents, and provide answers to all questions asked</a:t>
            </a:r>
          </a:p>
          <a:p>
            <a:r>
              <a:rPr lang="en-US" dirty="0"/>
              <a:t>Project must be completed by mid-August 2027</a:t>
            </a:r>
          </a:p>
          <a:p>
            <a:endParaRPr lang="en-US" dirty="0"/>
          </a:p>
          <a:p>
            <a:endParaRPr lang="en-US" dirty="0"/>
          </a:p>
        </p:txBody>
      </p:sp>
      <p:sp>
        <p:nvSpPr>
          <p:cNvPr id="4" name="TextBox 3">
            <a:extLst>
              <a:ext uri="{FF2B5EF4-FFF2-40B4-BE49-F238E27FC236}">
                <a16:creationId xmlns:a16="http://schemas.microsoft.com/office/drawing/2014/main" id="{6EA6DDDE-F156-BBA8-21E2-FE30911AC428}"/>
              </a:ext>
            </a:extLst>
          </p:cNvPr>
          <p:cNvSpPr txBox="1"/>
          <p:nvPr/>
        </p:nvSpPr>
        <p:spPr>
          <a:xfrm>
            <a:off x="181348" y="170505"/>
            <a:ext cx="5665839" cy="715089"/>
          </a:xfrm>
          <a:prstGeom prst="roundRect">
            <a:avLst/>
          </a:prstGeom>
          <a:solidFill>
            <a:schemeClr val="accent6">
              <a:lumMod val="75000"/>
            </a:schemeClr>
          </a:solidFill>
          <a:ln>
            <a:solidFill>
              <a:schemeClr val="accent6">
                <a:lumMod val="75000"/>
              </a:schemeClr>
            </a:solidFill>
          </a:ln>
          <a:effectLst/>
        </p:spPr>
        <p:txBody>
          <a:bodyPr wrap="square" rtlCol="0">
            <a:spAutoFit/>
          </a:bodyPr>
          <a:lstStyle/>
          <a:p>
            <a:r>
              <a:rPr lang="en-US" sz="3600" dirty="0">
                <a:solidFill>
                  <a:schemeClr val="bg1"/>
                </a:solidFill>
              </a:rPr>
              <a:t>Scoring and Grant Review</a:t>
            </a:r>
          </a:p>
        </p:txBody>
      </p:sp>
      <p:pic>
        <p:nvPicPr>
          <p:cNvPr id="2" name="Content Placeholder 4" descr="A green text on a white background&#10;&#10;Description automatically generated">
            <a:extLst>
              <a:ext uri="{FF2B5EF4-FFF2-40B4-BE49-F238E27FC236}">
                <a16:creationId xmlns:a16="http://schemas.microsoft.com/office/drawing/2014/main" id="{4E69B401-776B-B01E-3905-3E3C88C03F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8354" y="5679848"/>
            <a:ext cx="4532842" cy="824153"/>
          </a:xfrm>
          <a:prstGeom prst="rect">
            <a:avLst/>
          </a:prstGeom>
        </p:spPr>
      </p:pic>
      <p:pic>
        <p:nvPicPr>
          <p:cNvPr id="7" name="Picture 6" descr="Black text that reads &quot;Franklin Soil and Water Conservation District, Creating Conservation Solutions for Over 70 years. To the left is a stylized logo of the Columbus skyline with a blue stream and a green leaf below it.">
            <a:extLst>
              <a:ext uri="{FF2B5EF4-FFF2-40B4-BE49-F238E27FC236}">
                <a16:creationId xmlns:a16="http://schemas.microsoft.com/office/drawing/2014/main" id="{4C4513CF-CB4A-BEB5-DB16-A78DDD93D3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17109" y="5553219"/>
            <a:ext cx="3288598" cy="950782"/>
          </a:xfrm>
          <a:prstGeom prst="rect">
            <a:avLst/>
          </a:prstGeom>
        </p:spPr>
      </p:pic>
      <p:pic>
        <p:nvPicPr>
          <p:cNvPr id="8" name="Picture 7">
            <a:extLst>
              <a:ext uri="{FF2B5EF4-FFF2-40B4-BE49-F238E27FC236}">
                <a16:creationId xmlns:a16="http://schemas.microsoft.com/office/drawing/2014/main" id="{EB344FCE-307C-1B09-07FA-A8F8F2896D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1348" y="5679848"/>
            <a:ext cx="2923024" cy="824153"/>
          </a:xfrm>
          <a:prstGeom prst="rect">
            <a:avLst/>
          </a:prstGeom>
        </p:spPr>
      </p:pic>
    </p:spTree>
    <p:extLst>
      <p:ext uri="{BB962C8B-B14F-4D97-AF65-F5344CB8AC3E}">
        <p14:creationId xmlns:p14="http://schemas.microsoft.com/office/powerpoint/2010/main" val="2962302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EA6DDDE-F156-BBA8-21E2-FE30911AC428}"/>
              </a:ext>
            </a:extLst>
          </p:cNvPr>
          <p:cNvSpPr txBox="1"/>
          <p:nvPr/>
        </p:nvSpPr>
        <p:spPr>
          <a:xfrm>
            <a:off x="181348" y="170505"/>
            <a:ext cx="5665839" cy="715089"/>
          </a:xfrm>
          <a:prstGeom prst="roundRect">
            <a:avLst/>
          </a:prstGeom>
          <a:solidFill>
            <a:schemeClr val="accent6">
              <a:lumMod val="75000"/>
            </a:schemeClr>
          </a:solidFill>
          <a:ln>
            <a:solidFill>
              <a:schemeClr val="accent6">
                <a:lumMod val="75000"/>
              </a:schemeClr>
            </a:solidFill>
          </a:ln>
          <a:effectLst/>
        </p:spPr>
        <p:txBody>
          <a:bodyPr wrap="square" rtlCol="0">
            <a:spAutoFit/>
          </a:bodyPr>
          <a:lstStyle/>
          <a:p>
            <a:r>
              <a:rPr lang="en-US" sz="3600" dirty="0">
                <a:solidFill>
                  <a:schemeClr val="bg1"/>
                </a:solidFill>
              </a:rPr>
              <a:t>Scoring and Grant Review</a:t>
            </a:r>
          </a:p>
        </p:txBody>
      </p:sp>
      <p:pic>
        <p:nvPicPr>
          <p:cNvPr id="2" name="Content Placeholder 4" descr="A green text on a white background&#10;&#10;Description automatically generated">
            <a:extLst>
              <a:ext uri="{FF2B5EF4-FFF2-40B4-BE49-F238E27FC236}">
                <a16:creationId xmlns:a16="http://schemas.microsoft.com/office/drawing/2014/main" id="{4E69B401-776B-B01E-3905-3E3C88C03F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8354" y="5679848"/>
            <a:ext cx="4532842" cy="824153"/>
          </a:xfrm>
          <a:prstGeom prst="rect">
            <a:avLst/>
          </a:prstGeom>
        </p:spPr>
      </p:pic>
      <p:pic>
        <p:nvPicPr>
          <p:cNvPr id="7" name="Picture 6" descr="Black text that reads &quot;Franklin Soil and Water Conservation District, Creating Conservation Solutions for Over 70 years. To the left is a stylized logo of the Columbus skyline with a blue stream and a green leaf below it.">
            <a:extLst>
              <a:ext uri="{FF2B5EF4-FFF2-40B4-BE49-F238E27FC236}">
                <a16:creationId xmlns:a16="http://schemas.microsoft.com/office/drawing/2014/main" id="{4C4513CF-CB4A-BEB5-DB16-A78DDD93D3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7109" y="5553219"/>
            <a:ext cx="3288598" cy="950782"/>
          </a:xfrm>
          <a:prstGeom prst="rect">
            <a:avLst/>
          </a:prstGeom>
        </p:spPr>
      </p:pic>
      <p:pic>
        <p:nvPicPr>
          <p:cNvPr id="8" name="Picture 7">
            <a:extLst>
              <a:ext uri="{FF2B5EF4-FFF2-40B4-BE49-F238E27FC236}">
                <a16:creationId xmlns:a16="http://schemas.microsoft.com/office/drawing/2014/main" id="{7BB779D8-AADD-F6AA-2FD8-A4CED3E535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348" y="5679848"/>
            <a:ext cx="2923024" cy="824153"/>
          </a:xfrm>
          <a:prstGeom prst="rect">
            <a:avLst/>
          </a:prstGeom>
        </p:spPr>
      </p:pic>
      <p:pic>
        <p:nvPicPr>
          <p:cNvPr id="6" name="Picture 5">
            <a:extLst>
              <a:ext uri="{FF2B5EF4-FFF2-40B4-BE49-F238E27FC236}">
                <a16:creationId xmlns:a16="http://schemas.microsoft.com/office/drawing/2014/main" id="{57990E5F-7856-6B15-8F4E-471E2A0D9595}"/>
              </a:ext>
            </a:extLst>
          </p:cNvPr>
          <p:cNvPicPr>
            <a:picLocks noChangeAspect="1"/>
          </p:cNvPicPr>
          <p:nvPr/>
        </p:nvPicPr>
        <p:blipFill>
          <a:blip r:embed="rId5"/>
          <a:stretch>
            <a:fillRect/>
          </a:stretch>
        </p:blipFill>
        <p:spPr>
          <a:xfrm>
            <a:off x="3154279" y="1053515"/>
            <a:ext cx="5385816" cy="4458411"/>
          </a:xfrm>
          <a:prstGeom prst="rect">
            <a:avLst/>
          </a:prstGeom>
        </p:spPr>
      </p:pic>
    </p:spTree>
    <p:extLst>
      <p:ext uri="{BB962C8B-B14F-4D97-AF65-F5344CB8AC3E}">
        <p14:creationId xmlns:p14="http://schemas.microsoft.com/office/powerpoint/2010/main" val="939526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52FCD0-44E2-E4EC-B0E9-EF0A12E168C2}"/>
              </a:ext>
            </a:extLst>
          </p:cNvPr>
          <p:cNvSpPr>
            <a:spLocks noGrp="1"/>
          </p:cNvSpPr>
          <p:nvPr>
            <p:ph idx="1"/>
          </p:nvPr>
        </p:nvSpPr>
        <p:spPr>
          <a:xfrm>
            <a:off x="181348" y="1072675"/>
            <a:ext cx="10515600" cy="4351338"/>
          </a:xfrm>
        </p:spPr>
        <p:txBody>
          <a:bodyPr/>
          <a:lstStyle/>
          <a:p>
            <a:r>
              <a:rPr lang="en-US" dirty="0"/>
              <a:t>If we don’t have immediate answers to your questions, we will take note of them and follow up!</a:t>
            </a:r>
          </a:p>
          <a:p>
            <a:r>
              <a:rPr lang="en-US" dirty="0"/>
              <a:t>All questions asked via email, phone call, or in this meeting will be compiled into a document and posted on our website. We already have a FAQ document on the website, and it will be updated with questions asked in this info-session.</a:t>
            </a:r>
          </a:p>
          <a:p>
            <a:r>
              <a:rPr lang="en-US" dirty="0"/>
              <a:t>If you have a question, there is likely someone else who has it too – don’t be afraid to speak up!</a:t>
            </a:r>
          </a:p>
          <a:p>
            <a:r>
              <a:rPr lang="en-US" dirty="0"/>
              <a:t>If a question comes up later, please call the office, fill out a contact form on our website, or review our FAQs documents.</a:t>
            </a:r>
          </a:p>
        </p:txBody>
      </p:sp>
      <p:sp>
        <p:nvSpPr>
          <p:cNvPr id="4" name="TextBox 3">
            <a:extLst>
              <a:ext uri="{FF2B5EF4-FFF2-40B4-BE49-F238E27FC236}">
                <a16:creationId xmlns:a16="http://schemas.microsoft.com/office/drawing/2014/main" id="{C4CB0A04-0C0E-F8BD-7CBC-20AD310A8202}"/>
              </a:ext>
            </a:extLst>
          </p:cNvPr>
          <p:cNvSpPr txBox="1"/>
          <p:nvPr/>
        </p:nvSpPr>
        <p:spPr>
          <a:xfrm>
            <a:off x="181348" y="170505"/>
            <a:ext cx="5665839" cy="715089"/>
          </a:xfrm>
          <a:prstGeom prst="roundRect">
            <a:avLst/>
          </a:prstGeom>
          <a:solidFill>
            <a:schemeClr val="accent6">
              <a:lumMod val="75000"/>
            </a:schemeClr>
          </a:solidFill>
          <a:ln>
            <a:solidFill>
              <a:schemeClr val="accent6">
                <a:lumMod val="75000"/>
              </a:schemeClr>
            </a:solidFill>
          </a:ln>
          <a:effectLst/>
        </p:spPr>
        <p:txBody>
          <a:bodyPr wrap="square" rtlCol="0">
            <a:spAutoFit/>
          </a:bodyPr>
          <a:lstStyle/>
          <a:p>
            <a:r>
              <a:rPr lang="en-US" sz="3600" dirty="0">
                <a:solidFill>
                  <a:schemeClr val="bg1"/>
                </a:solidFill>
              </a:rPr>
              <a:t>Questions and Discussion</a:t>
            </a:r>
          </a:p>
        </p:txBody>
      </p:sp>
      <p:pic>
        <p:nvPicPr>
          <p:cNvPr id="2" name="Content Placeholder 4" descr="A green text on a white background&#10;&#10;Description automatically generated">
            <a:extLst>
              <a:ext uri="{FF2B5EF4-FFF2-40B4-BE49-F238E27FC236}">
                <a16:creationId xmlns:a16="http://schemas.microsoft.com/office/drawing/2014/main" id="{4EE6C55A-F91E-1489-CDE6-4ABB48D25F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8354" y="5679848"/>
            <a:ext cx="4532842" cy="824153"/>
          </a:xfrm>
          <a:prstGeom prst="rect">
            <a:avLst/>
          </a:prstGeom>
        </p:spPr>
      </p:pic>
      <p:pic>
        <p:nvPicPr>
          <p:cNvPr id="6" name="Picture 5" descr="Black text that reads &quot;Franklin Soil and Water Conservation District, Creating Conservation Solutions for Over 70 years. To the left is a stylized logo of the Columbus skyline with a blue stream and a green leaf below it.">
            <a:extLst>
              <a:ext uri="{FF2B5EF4-FFF2-40B4-BE49-F238E27FC236}">
                <a16:creationId xmlns:a16="http://schemas.microsoft.com/office/drawing/2014/main" id="{11B28E2C-7A81-9ACD-543C-4069DA2A19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7109" y="5553219"/>
            <a:ext cx="3288598" cy="950782"/>
          </a:xfrm>
          <a:prstGeom prst="rect">
            <a:avLst/>
          </a:prstGeom>
        </p:spPr>
      </p:pic>
      <p:pic>
        <p:nvPicPr>
          <p:cNvPr id="8" name="Picture 7">
            <a:extLst>
              <a:ext uri="{FF2B5EF4-FFF2-40B4-BE49-F238E27FC236}">
                <a16:creationId xmlns:a16="http://schemas.microsoft.com/office/drawing/2014/main" id="{BA91E50B-F787-29C4-3E8D-922B5D79C8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348" y="5679848"/>
            <a:ext cx="2923024" cy="824153"/>
          </a:xfrm>
          <a:prstGeom prst="rect">
            <a:avLst/>
          </a:prstGeom>
        </p:spPr>
      </p:pic>
    </p:spTree>
    <p:extLst>
      <p:ext uri="{BB962C8B-B14F-4D97-AF65-F5344CB8AC3E}">
        <p14:creationId xmlns:p14="http://schemas.microsoft.com/office/powerpoint/2010/main" val="8390375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B70D63F-2640-F2E2-2ECD-9F9F929BF9AD}"/>
              </a:ext>
            </a:extLst>
          </p:cNvPr>
          <p:cNvSpPr txBox="1"/>
          <p:nvPr/>
        </p:nvSpPr>
        <p:spPr>
          <a:xfrm>
            <a:off x="181348" y="170505"/>
            <a:ext cx="5665839" cy="715089"/>
          </a:xfrm>
          <a:prstGeom prst="roundRect">
            <a:avLst/>
          </a:prstGeom>
          <a:solidFill>
            <a:schemeClr val="accent6">
              <a:lumMod val="75000"/>
            </a:schemeClr>
          </a:solidFill>
          <a:ln>
            <a:solidFill>
              <a:schemeClr val="accent6">
                <a:lumMod val="75000"/>
              </a:schemeClr>
            </a:solidFill>
          </a:ln>
          <a:effectLst/>
        </p:spPr>
        <p:txBody>
          <a:bodyPr wrap="square" rtlCol="0">
            <a:spAutoFit/>
          </a:bodyPr>
          <a:lstStyle/>
          <a:p>
            <a:r>
              <a:rPr lang="en-US" sz="3600" dirty="0">
                <a:solidFill>
                  <a:schemeClr val="bg1"/>
                </a:solidFill>
              </a:rPr>
              <a:t>Thank you!</a:t>
            </a:r>
          </a:p>
        </p:txBody>
      </p:sp>
      <p:sp>
        <p:nvSpPr>
          <p:cNvPr id="7" name="Content Placeholder 6">
            <a:extLst>
              <a:ext uri="{FF2B5EF4-FFF2-40B4-BE49-F238E27FC236}">
                <a16:creationId xmlns:a16="http://schemas.microsoft.com/office/drawing/2014/main" id="{75F55C8E-C821-CC40-3022-0393585E0D43}"/>
              </a:ext>
            </a:extLst>
          </p:cNvPr>
          <p:cNvSpPr>
            <a:spLocks noGrp="1"/>
          </p:cNvSpPr>
          <p:nvPr>
            <p:ph idx="1"/>
          </p:nvPr>
        </p:nvSpPr>
        <p:spPr>
          <a:xfrm>
            <a:off x="181347" y="1149764"/>
            <a:ext cx="6168653" cy="2152236"/>
          </a:xfrm>
        </p:spPr>
        <p:txBody>
          <a:bodyPr>
            <a:normAutofit fontScale="25000" lnSpcReduction="20000"/>
          </a:bodyPr>
          <a:lstStyle/>
          <a:p>
            <a:pPr marL="0" indent="0">
              <a:buNone/>
            </a:pPr>
            <a:r>
              <a:rPr lang="en-US" sz="7200" dirty="0"/>
              <a:t>Annabel Spranger, Urban Conservation Program Coordinator</a:t>
            </a:r>
          </a:p>
          <a:p>
            <a:pPr marL="0" indent="0">
              <a:buNone/>
            </a:pPr>
            <a:r>
              <a:rPr lang="en-US" sz="7200" dirty="0"/>
              <a:t>Email: </a:t>
            </a:r>
            <a:r>
              <a:rPr lang="en-US" sz="7200" dirty="0">
                <a:hlinkClick r:id="rId2"/>
              </a:rPr>
              <a:t>aspranger@franklinswcd.org</a:t>
            </a:r>
            <a:r>
              <a:rPr lang="en-US" sz="7200" dirty="0"/>
              <a:t> </a:t>
            </a:r>
          </a:p>
          <a:p>
            <a:pPr marL="0" indent="0">
              <a:buNone/>
            </a:pPr>
            <a:r>
              <a:rPr lang="en-US" sz="7200" dirty="0"/>
              <a:t>Phone: 614-653-5815</a:t>
            </a:r>
          </a:p>
          <a:p>
            <a:pPr marL="0" indent="0">
              <a:buNone/>
            </a:pPr>
            <a:endParaRPr lang="en-US" sz="7200" dirty="0"/>
          </a:p>
          <a:p>
            <a:pPr marL="0" indent="0">
              <a:buNone/>
            </a:pPr>
            <a:r>
              <a:rPr lang="en-US" sz="7200" dirty="0"/>
              <a:t>Maddie Motes, Conservation Program Assistant</a:t>
            </a:r>
          </a:p>
          <a:p>
            <a:pPr marL="0" indent="0">
              <a:buNone/>
            </a:pPr>
            <a:r>
              <a:rPr lang="en-US" sz="7200" dirty="0"/>
              <a:t>Email: </a:t>
            </a:r>
            <a:r>
              <a:rPr lang="en-US" sz="7200" dirty="0">
                <a:hlinkClick r:id="rId3"/>
              </a:rPr>
              <a:t>mmotes@franklinswcd.org</a:t>
            </a:r>
            <a:endParaRPr lang="en-US" sz="7200" dirty="0"/>
          </a:p>
          <a:p>
            <a:pPr marL="0" indent="0">
              <a:buNone/>
            </a:pPr>
            <a:r>
              <a:rPr lang="en-US" sz="7200" dirty="0"/>
              <a:t>Phone: 614-486-9613</a:t>
            </a:r>
          </a:p>
          <a:p>
            <a:pPr marL="0" indent="0">
              <a:buNone/>
            </a:pPr>
            <a:endParaRPr lang="en-US" sz="3300" dirty="0"/>
          </a:p>
          <a:p>
            <a:pPr marL="0" indent="0">
              <a:buNone/>
            </a:pPr>
            <a:endParaRPr lang="en-US" sz="3300" dirty="0"/>
          </a:p>
        </p:txBody>
      </p:sp>
      <p:pic>
        <p:nvPicPr>
          <p:cNvPr id="2" name="Content Placeholder 4" descr="A green text on a white background&#10;&#10;Description automatically generated">
            <a:extLst>
              <a:ext uri="{FF2B5EF4-FFF2-40B4-BE49-F238E27FC236}">
                <a16:creationId xmlns:a16="http://schemas.microsoft.com/office/drawing/2014/main" id="{F6655FCB-E82B-9C9F-4CAD-C4405825D0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98354" y="5679848"/>
            <a:ext cx="4532842" cy="824153"/>
          </a:xfrm>
          <a:prstGeom prst="rect">
            <a:avLst/>
          </a:prstGeom>
        </p:spPr>
      </p:pic>
      <p:pic>
        <p:nvPicPr>
          <p:cNvPr id="3" name="Picture 2" descr="Black text that reads &quot;Franklin Soil and Water Conservation District, Creating Conservation Solutions for Over 70 years. To the left is a stylized logo of the Columbus skyline with a blue stream and a green leaf below it.">
            <a:extLst>
              <a:ext uri="{FF2B5EF4-FFF2-40B4-BE49-F238E27FC236}">
                <a16:creationId xmlns:a16="http://schemas.microsoft.com/office/drawing/2014/main" id="{A767B0F8-1F1C-725A-2235-4D5F9D19A3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17109" y="5553219"/>
            <a:ext cx="3288598" cy="950782"/>
          </a:xfrm>
          <a:prstGeom prst="rect">
            <a:avLst/>
          </a:prstGeom>
        </p:spPr>
      </p:pic>
      <p:sp>
        <p:nvSpPr>
          <p:cNvPr id="8" name="TextBox 7">
            <a:extLst>
              <a:ext uri="{FF2B5EF4-FFF2-40B4-BE49-F238E27FC236}">
                <a16:creationId xmlns:a16="http://schemas.microsoft.com/office/drawing/2014/main" id="{48F9C07C-6728-7AAF-0E56-D17258E8ED4D}"/>
              </a:ext>
            </a:extLst>
          </p:cNvPr>
          <p:cNvSpPr txBox="1"/>
          <p:nvPr/>
        </p:nvSpPr>
        <p:spPr>
          <a:xfrm>
            <a:off x="181347" y="4365765"/>
            <a:ext cx="6558119" cy="1077218"/>
          </a:xfrm>
          <a:prstGeom prst="rect">
            <a:avLst/>
          </a:prstGeom>
          <a:noFill/>
        </p:spPr>
        <p:txBody>
          <a:bodyPr wrap="square" rtlCol="0">
            <a:spAutoFit/>
          </a:bodyPr>
          <a:lstStyle/>
          <a:p>
            <a:r>
              <a:rPr lang="en-US" sz="1600" dirty="0"/>
              <a:t>Please visit </a:t>
            </a:r>
            <a:r>
              <a:rPr lang="en-US" sz="1600" dirty="0">
                <a:hlinkClick r:id="rId6"/>
              </a:rPr>
              <a:t>https://www.franklinswcd.org/urban-ag-grant</a:t>
            </a:r>
            <a:r>
              <a:rPr lang="en-US" sz="1600" dirty="0"/>
              <a:t> for more information and for all documents discussed tonight. A recording of this info-session and these slides will be posted publicly for you to go back to as you complete your application.</a:t>
            </a:r>
          </a:p>
        </p:txBody>
      </p:sp>
      <p:pic>
        <p:nvPicPr>
          <p:cNvPr id="12" name="Picture 11">
            <a:extLst>
              <a:ext uri="{FF2B5EF4-FFF2-40B4-BE49-F238E27FC236}">
                <a16:creationId xmlns:a16="http://schemas.microsoft.com/office/drawing/2014/main" id="{3B637CBF-9620-15CA-84C0-9C944F866C8B}"/>
              </a:ext>
            </a:extLst>
          </p:cNvPr>
          <p:cNvPicPr>
            <a:picLocks noChangeAspect="1"/>
          </p:cNvPicPr>
          <p:nvPr/>
        </p:nvPicPr>
        <p:blipFill>
          <a:blip r:embed="rId7"/>
          <a:stretch>
            <a:fillRect/>
          </a:stretch>
        </p:blipFill>
        <p:spPr>
          <a:xfrm>
            <a:off x="6937448" y="881418"/>
            <a:ext cx="4851212" cy="4022956"/>
          </a:xfrm>
          <a:prstGeom prst="rect">
            <a:avLst/>
          </a:prstGeom>
        </p:spPr>
      </p:pic>
      <p:pic>
        <p:nvPicPr>
          <p:cNvPr id="6" name="Picture 5">
            <a:extLst>
              <a:ext uri="{FF2B5EF4-FFF2-40B4-BE49-F238E27FC236}">
                <a16:creationId xmlns:a16="http://schemas.microsoft.com/office/drawing/2014/main" id="{46ECF81A-4AFD-08C6-2A89-43D75068FC2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1348" y="5679848"/>
            <a:ext cx="2923024" cy="824153"/>
          </a:xfrm>
          <a:prstGeom prst="rect">
            <a:avLst/>
          </a:prstGeom>
        </p:spPr>
      </p:pic>
      <p:sp>
        <p:nvSpPr>
          <p:cNvPr id="4" name="TextBox 3">
            <a:extLst>
              <a:ext uri="{FF2B5EF4-FFF2-40B4-BE49-F238E27FC236}">
                <a16:creationId xmlns:a16="http://schemas.microsoft.com/office/drawing/2014/main" id="{9F463F11-DA50-7163-674B-1AAE29A58358}"/>
              </a:ext>
            </a:extLst>
          </p:cNvPr>
          <p:cNvSpPr txBox="1"/>
          <p:nvPr/>
        </p:nvSpPr>
        <p:spPr>
          <a:xfrm>
            <a:off x="181347" y="3657600"/>
            <a:ext cx="6075520" cy="646331"/>
          </a:xfrm>
          <a:prstGeom prst="rect">
            <a:avLst/>
          </a:prstGeom>
          <a:noFill/>
        </p:spPr>
        <p:txBody>
          <a:bodyPr wrap="square" rtlCol="0">
            <a:spAutoFit/>
          </a:bodyPr>
          <a:lstStyle/>
          <a:p>
            <a:r>
              <a:rPr lang="en-US" dirty="0"/>
              <a:t>Contact Form: </a:t>
            </a:r>
            <a:r>
              <a:rPr lang="en-US" dirty="0">
                <a:hlinkClick r:id="rId9"/>
              </a:rPr>
              <a:t>https://customerassistance.franklinswcd.org/</a:t>
            </a:r>
            <a:endParaRPr lang="en-US" dirty="0"/>
          </a:p>
          <a:p>
            <a:endParaRPr lang="en-US" dirty="0"/>
          </a:p>
        </p:txBody>
      </p:sp>
    </p:spTree>
    <p:extLst>
      <p:ext uri="{BB962C8B-B14F-4D97-AF65-F5344CB8AC3E}">
        <p14:creationId xmlns:p14="http://schemas.microsoft.com/office/powerpoint/2010/main" val="205274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74E1113B-6A3E-BF3E-F171-E0D3FF29E3D1}"/>
              </a:ext>
            </a:extLst>
          </p:cNvPr>
          <p:cNvGrpSpPr/>
          <p:nvPr/>
        </p:nvGrpSpPr>
        <p:grpSpPr>
          <a:xfrm>
            <a:off x="181348" y="170505"/>
            <a:ext cx="9592733" cy="4513356"/>
            <a:chOff x="181348" y="170505"/>
            <a:chExt cx="9592733" cy="4513356"/>
          </a:xfrm>
        </p:grpSpPr>
        <p:graphicFrame>
          <p:nvGraphicFramePr>
            <p:cNvPr id="6" name="TextBox 3">
              <a:extLst>
                <a:ext uri="{FF2B5EF4-FFF2-40B4-BE49-F238E27FC236}">
                  <a16:creationId xmlns:a16="http://schemas.microsoft.com/office/drawing/2014/main" id="{4A4FBC84-90CC-F949-D74D-29111F674ABD}"/>
                </a:ext>
              </a:extLst>
            </p:cNvPr>
            <p:cNvGraphicFramePr/>
            <p:nvPr>
              <p:extLst>
                <p:ext uri="{D42A27DB-BD31-4B8C-83A1-F6EECF244321}">
                  <p14:modId xmlns:p14="http://schemas.microsoft.com/office/powerpoint/2010/main" val="3595917165"/>
                </p:ext>
              </p:extLst>
            </p:nvPr>
          </p:nvGraphicFramePr>
          <p:xfrm>
            <a:off x="181348" y="1267541"/>
            <a:ext cx="9592733" cy="3416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523E9237-B633-2C26-05E0-690436D1EA81}"/>
                </a:ext>
              </a:extLst>
            </p:cNvPr>
            <p:cNvSpPr txBox="1"/>
            <p:nvPr/>
          </p:nvSpPr>
          <p:spPr>
            <a:xfrm>
              <a:off x="181348" y="170505"/>
              <a:ext cx="5665839" cy="715089"/>
            </a:xfrm>
            <a:prstGeom prst="roundRect">
              <a:avLst/>
            </a:prstGeom>
            <a:solidFill>
              <a:schemeClr val="accent6">
                <a:lumMod val="75000"/>
              </a:schemeClr>
            </a:solidFill>
            <a:ln>
              <a:solidFill>
                <a:schemeClr val="accent6">
                  <a:lumMod val="75000"/>
                </a:schemeClr>
              </a:solidFill>
            </a:ln>
            <a:effectLst/>
          </p:spPr>
          <p:txBody>
            <a:bodyPr wrap="square" rtlCol="0">
              <a:spAutoFit/>
            </a:bodyPr>
            <a:lstStyle/>
            <a:p>
              <a:r>
                <a:rPr lang="en-US" sz="3600" dirty="0">
                  <a:solidFill>
                    <a:schemeClr val="bg1"/>
                  </a:solidFill>
                </a:rPr>
                <a:t>Agenda</a:t>
              </a:r>
            </a:p>
          </p:txBody>
        </p:sp>
      </p:grpSp>
      <p:pic>
        <p:nvPicPr>
          <p:cNvPr id="2" name="Content Placeholder 4" descr="A green text on a white background&#10;&#10;Description automatically generated">
            <a:extLst>
              <a:ext uri="{FF2B5EF4-FFF2-40B4-BE49-F238E27FC236}">
                <a16:creationId xmlns:a16="http://schemas.microsoft.com/office/drawing/2014/main" id="{7CEB43C9-7F9E-90EB-1AAD-806C1526D0D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98354" y="5679848"/>
            <a:ext cx="4532842" cy="824153"/>
          </a:xfrm>
          <a:prstGeom prst="rect">
            <a:avLst/>
          </a:prstGeom>
        </p:spPr>
      </p:pic>
      <p:pic>
        <p:nvPicPr>
          <p:cNvPr id="4" name="Picture 3" descr="Black text that reads &quot;Franklin Soil and Water Conservation District, Creating Conservation Solutions for Over 70 years. To the left is a stylized logo of the Columbus skyline with a blue stream and a green leaf below it.">
            <a:extLst>
              <a:ext uri="{FF2B5EF4-FFF2-40B4-BE49-F238E27FC236}">
                <a16:creationId xmlns:a16="http://schemas.microsoft.com/office/drawing/2014/main" id="{828CDD96-FB56-B18F-A6B7-16221DA0DF4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17109" y="5553219"/>
            <a:ext cx="3288598" cy="950782"/>
          </a:xfrm>
          <a:prstGeom prst="rect">
            <a:avLst/>
          </a:prstGeom>
        </p:spPr>
      </p:pic>
      <p:pic>
        <p:nvPicPr>
          <p:cNvPr id="7" name="Picture 6">
            <a:extLst>
              <a:ext uri="{FF2B5EF4-FFF2-40B4-BE49-F238E27FC236}">
                <a16:creationId xmlns:a16="http://schemas.microsoft.com/office/drawing/2014/main" id="{9CC50B9C-60B6-2BE9-F6C5-01FB23539E2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1348" y="5679848"/>
            <a:ext cx="2923024" cy="824153"/>
          </a:xfrm>
          <a:prstGeom prst="rect">
            <a:avLst/>
          </a:prstGeom>
        </p:spPr>
      </p:pic>
    </p:spTree>
    <p:extLst>
      <p:ext uri="{BB962C8B-B14F-4D97-AF65-F5344CB8AC3E}">
        <p14:creationId xmlns:p14="http://schemas.microsoft.com/office/powerpoint/2010/main" val="4105469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1594009-1011-302B-3656-CFE2824C8617}"/>
              </a:ext>
            </a:extLst>
          </p:cNvPr>
          <p:cNvSpPr txBox="1"/>
          <p:nvPr/>
        </p:nvSpPr>
        <p:spPr>
          <a:xfrm>
            <a:off x="181348" y="170505"/>
            <a:ext cx="5665839" cy="715089"/>
          </a:xfrm>
          <a:prstGeom prst="roundRect">
            <a:avLst/>
          </a:prstGeom>
          <a:solidFill>
            <a:schemeClr val="accent6">
              <a:lumMod val="75000"/>
            </a:schemeClr>
          </a:solidFill>
          <a:ln>
            <a:solidFill>
              <a:schemeClr val="accent6">
                <a:lumMod val="75000"/>
              </a:schemeClr>
            </a:solidFill>
          </a:ln>
          <a:effectLst/>
        </p:spPr>
        <p:txBody>
          <a:bodyPr wrap="square" rtlCol="0">
            <a:spAutoFit/>
          </a:bodyPr>
          <a:lstStyle/>
          <a:p>
            <a:r>
              <a:rPr lang="en-US" sz="3600" dirty="0">
                <a:solidFill>
                  <a:schemeClr val="bg1"/>
                </a:solidFill>
              </a:rPr>
              <a:t>Intros</a:t>
            </a:r>
          </a:p>
        </p:txBody>
      </p:sp>
      <p:sp>
        <p:nvSpPr>
          <p:cNvPr id="11" name="Content Placeholder 2">
            <a:extLst>
              <a:ext uri="{FF2B5EF4-FFF2-40B4-BE49-F238E27FC236}">
                <a16:creationId xmlns:a16="http://schemas.microsoft.com/office/drawing/2014/main" id="{D2BCEFBB-D8FC-A40F-54B0-D3AB062B1F6A}"/>
              </a:ext>
            </a:extLst>
          </p:cNvPr>
          <p:cNvSpPr>
            <a:spLocks noGrp="1"/>
          </p:cNvSpPr>
          <p:nvPr>
            <p:ph idx="1"/>
          </p:nvPr>
        </p:nvSpPr>
        <p:spPr>
          <a:xfrm>
            <a:off x="181348" y="1072675"/>
            <a:ext cx="10515600" cy="4351338"/>
          </a:xfrm>
        </p:spPr>
        <p:txBody>
          <a:bodyPr>
            <a:normAutofit/>
          </a:bodyPr>
          <a:lstStyle/>
          <a:p>
            <a:pPr marL="0" indent="0">
              <a:buNone/>
            </a:pPr>
            <a:r>
              <a:rPr lang="en-US" sz="2400" dirty="0"/>
              <a:t>Annabel Spranger (Main grant contact)</a:t>
            </a:r>
          </a:p>
          <a:p>
            <a:pPr marL="0" indent="0">
              <a:buNone/>
            </a:pPr>
            <a:r>
              <a:rPr lang="en-US" sz="2000" dirty="0"/>
              <a:t>	Urban Conservation Program Coordinator - Franklin Soil and Water Conservation District</a:t>
            </a:r>
          </a:p>
          <a:p>
            <a:pPr marL="0" indent="0">
              <a:buNone/>
            </a:pPr>
            <a:r>
              <a:rPr lang="en-US" sz="2400" dirty="0"/>
              <a:t>Maddie Motes</a:t>
            </a:r>
          </a:p>
          <a:p>
            <a:pPr marL="0" indent="0">
              <a:buNone/>
            </a:pPr>
            <a:r>
              <a:rPr lang="en-US" sz="2000" dirty="0"/>
              <a:t>	Conservation Program Assistant – Franklin Soil and Water Conservation District</a:t>
            </a:r>
          </a:p>
        </p:txBody>
      </p:sp>
      <p:pic>
        <p:nvPicPr>
          <p:cNvPr id="2" name="Content Placeholder 4" descr="A green text on a white background&#10;&#10;Description automatically generated">
            <a:extLst>
              <a:ext uri="{FF2B5EF4-FFF2-40B4-BE49-F238E27FC236}">
                <a16:creationId xmlns:a16="http://schemas.microsoft.com/office/drawing/2014/main" id="{9B63C202-A93B-4F3A-0BFF-B267972BC5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8354" y="5679848"/>
            <a:ext cx="4532842" cy="824153"/>
          </a:xfrm>
          <a:prstGeom prst="rect">
            <a:avLst/>
          </a:prstGeom>
        </p:spPr>
      </p:pic>
      <p:pic>
        <p:nvPicPr>
          <p:cNvPr id="3" name="Picture 2" descr="Black text that reads &quot;Franklin Soil and Water Conservation District, Creating Conservation Solutions for Over 70 years. To the left is a stylized logo of the Columbus skyline with a blue stream and a green leaf below it.">
            <a:extLst>
              <a:ext uri="{FF2B5EF4-FFF2-40B4-BE49-F238E27FC236}">
                <a16:creationId xmlns:a16="http://schemas.microsoft.com/office/drawing/2014/main" id="{2C28F10C-0E80-084C-B69B-4F7A2234CC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7109" y="5553219"/>
            <a:ext cx="3288598" cy="950782"/>
          </a:xfrm>
          <a:prstGeom prst="rect">
            <a:avLst/>
          </a:prstGeom>
        </p:spPr>
      </p:pic>
      <p:pic>
        <p:nvPicPr>
          <p:cNvPr id="5" name="Picture 4">
            <a:extLst>
              <a:ext uri="{FF2B5EF4-FFF2-40B4-BE49-F238E27FC236}">
                <a16:creationId xmlns:a16="http://schemas.microsoft.com/office/drawing/2014/main" id="{3762F18F-02AF-BB01-89F0-ABF4D6DB9A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348" y="5679848"/>
            <a:ext cx="2923024" cy="824153"/>
          </a:xfrm>
          <a:prstGeom prst="rect">
            <a:avLst/>
          </a:prstGeom>
        </p:spPr>
      </p:pic>
    </p:spTree>
    <p:extLst>
      <p:ext uri="{BB962C8B-B14F-4D97-AF65-F5344CB8AC3E}">
        <p14:creationId xmlns:p14="http://schemas.microsoft.com/office/powerpoint/2010/main" val="2633390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een text on a white background&#10;&#10;Description automatically generated">
            <a:extLst>
              <a:ext uri="{FF2B5EF4-FFF2-40B4-BE49-F238E27FC236}">
                <a16:creationId xmlns:a16="http://schemas.microsoft.com/office/drawing/2014/main" id="{9D88ECED-DB12-8872-0816-86FCEAD00A3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498354" y="5679848"/>
            <a:ext cx="4532842" cy="824153"/>
          </a:xfrm>
        </p:spPr>
      </p:pic>
      <p:sp>
        <p:nvSpPr>
          <p:cNvPr id="4" name="TextBox 3">
            <a:extLst>
              <a:ext uri="{FF2B5EF4-FFF2-40B4-BE49-F238E27FC236}">
                <a16:creationId xmlns:a16="http://schemas.microsoft.com/office/drawing/2014/main" id="{4DB893B6-A443-1EFA-BBA5-8D6405B79E9C}"/>
              </a:ext>
            </a:extLst>
          </p:cNvPr>
          <p:cNvSpPr txBox="1"/>
          <p:nvPr/>
        </p:nvSpPr>
        <p:spPr>
          <a:xfrm>
            <a:off x="181348" y="170505"/>
            <a:ext cx="6375095" cy="715089"/>
          </a:xfrm>
          <a:prstGeom prst="roundRect">
            <a:avLst/>
          </a:prstGeom>
          <a:solidFill>
            <a:schemeClr val="accent6">
              <a:lumMod val="75000"/>
            </a:schemeClr>
          </a:solidFill>
          <a:ln>
            <a:solidFill>
              <a:schemeClr val="accent6">
                <a:lumMod val="75000"/>
              </a:schemeClr>
            </a:solidFill>
          </a:ln>
          <a:effectLst/>
        </p:spPr>
        <p:txBody>
          <a:bodyPr wrap="square" rtlCol="0">
            <a:spAutoFit/>
          </a:bodyPr>
          <a:lstStyle/>
          <a:p>
            <a:r>
              <a:rPr lang="en-US" sz="3600" dirty="0">
                <a:solidFill>
                  <a:schemeClr val="bg1"/>
                </a:solidFill>
              </a:rPr>
              <a:t>Background/History of the Grant</a:t>
            </a:r>
          </a:p>
        </p:txBody>
      </p:sp>
      <p:pic>
        <p:nvPicPr>
          <p:cNvPr id="6" name="Picture 5" descr="Black text that reads &quot;Franklin Soil and Water Conservation District, Creating Conservation Solutions for Over 70 years. To the left is a stylized logo of the Columbus skyline with a blue stream and a green leaf below it.">
            <a:extLst>
              <a:ext uri="{FF2B5EF4-FFF2-40B4-BE49-F238E27FC236}">
                <a16:creationId xmlns:a16="http://schemas.microsoft.com/office/drawing/2014/main" id="{C06B20AA-39BD-5325-C2BB-0119258C9D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17109" y="5553219"/>
            <a:ext cx="3288598" cy="950782"/>
          </a:xfrm>
          <a:prstGeom prst="rect">
            <a:avLst/>
          </a:prstGeom>
        </p:spPr>
      </p:pic>
      <p:sp>
        <p:nvSpPr>
          <p:cNvPr id="10" name="Content Placeholder 2">
            <a:extLst>
              <a:ext uri="{FF2B5EF4-FFF2-40B4-BE49-F238E27FC236}">
                <a16:creationId xmlns:a16="http://schemas.microsoft.com/office/drawing/2014/main" id="{58070C13-5FDD-5FC1-5271-6C7E7F0E6952}"/>
              </a:ext>
            </a:extLst>
          </p:cNvPr>
          <p:cNvSpPr txBox="1">
            <a:spLocks/>
          </p:cNvSpPr>
          <p:nvPr/>
        </p:nvSpPr>
        <p:spPr>
          <a:xfrm>
            <a:off x="181348" y="107267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This grant builds on the ongoing efforts to implement the Columbus and Franklin County Local Food Action Plan and was originally funded by the Franklin County Board of Commissioners, using ARPA funding</a:t>
            </a:r>
          </a:p>
          <a:p>
            <a:r>
              <a:rPr lang="en-US" dirty="0"/>
              <a:t>After ARPA funding was no longer available, FSWCD set out to find another source of funding to continue the Grant for a 3</a:t>
            </a:r>
            <a:r>
              <a:rPr lang="en-US" baseline="30000" dirty="0"/>
              <a:t>rd</a:t>
            </a:r>
            <a:r>
              <a:rPr lang="en-US" dirty="0"/>
              <a:t> year</a:t>
            </a:r>
          </a:p>
          <a:p>
            <a:r>
              <a:rPr lang="en-US" dirty="0"/>
              <a:t>This years Grant is funded through City of Columbus, Councilmember Wyche’s Office</a:t>
            </a:r>
          </a:p>
          <a:p>
            <a:r>
              <a:rPr lang="en-US" dirty="0"/>
              <a:t>The stories we tell with this grant and the change we make will help us advocate for funding.</a:t>
            </a:r>
          </a:p>
        </p:txBody>
      </p:sp>
      <p:pic>
        <p:nvPicPr>
          <p:cNvPr id="3" name="Picture 2">
            <a:extLst>
              <a:ext uri="{FF2B5EF4-FFF2-40B4-BE49-F238E27FC236}">
                <a16:creationId xmlns:a16="http://schemas.microsoft.com/office/drawing/2014/main" id="{0E829D8F-89F6-6279-DF76-4E7B654EC2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1348" y="5679848"/>
            <a:ext cx="2923024" cy="824153"/>
          </a:xfrm>
          <a:prstGeom prst="rect">
            <a:avLst/>
          </a:prstGeom>
        </p:spPr>
      </p:pic>
    </p:spTree>
    <p:extLst>
      <p:ext uri="{BB962C8B-B14F-4D97-AF65-F5344CB8AC3E}">
        <p14:creationId xmlns:p14="http://schemas.microsoft.com/office/powerpoint/2010/main" val="2428012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CFA86C-99D6-1527-C99D-2796C894A2F3}"/>
              </a:ext>
            </a:extLst>
          </p:cNvPr>
          <p:cNvSpPr>
            <a:spLocks noGrp="1"/>
          </p:cNvSpPr>
          <p:nvPr>
            <p:ph idx="1"/>
          </p:nvPr>
        </p:nvSpPr>
        <p:spPr>
          <a:xfrm>
            <a:off x="181348" y="1072675"/>
            <a:ext cx="10515600" cy="4351338"/>
          </a:xfrm>
        </p:spPr>
        <p:txBody>
          <a:bodyPr>
            <a:normAutofit lnSpcReduction="10000"/>
          </a:bodyPr>
          <a:lstStyle/>
          <a:p>
            <a:r>
              <a:rPr lang="en-US" sz="2000" dirty="0"/>
              <a:t>This grant aims to</a:t>
            </a:r>
          </a:p>
          <a:p>
            <a:pPr lvl="1"/>
            <a:r>
              <a:rPr lang="en-US" sz="2000" dirty="0"/>
              <a:t>Strengthen local food supply chain</a:t>
            </a:r>
          </a:p>
          <a:p>
            <a:pPr lvl="1"/>
            <a:r>
              <a:rPr lang="en-US" sz="2000" dirty="0"/>
              <a:t>Increase food crop production, processing, and distribution via sale/donation by local urban farms</a:t>
            </a:r>
          </a:p>
          <a:p>
            <a:pPr lvl="1"/>
            <a:r>
              <a:rPr lang="en-US" sz="2000" dirty="0"/>
              <a:t>Accelerate the ability of local growers to scale up their operations</a:t>
            </a:r>
          </a:p>
          <a:p>
            <a:pPr lvl="1"/>
            <a:r>
              <a:rPr lang="en-US" sz="2000" dirty="0"/>
              <a:t>Ensure support for socially disadvantaged farmers (e.g. BIPOC, women, and low-income growers)</a:t>
            </a:r>
          </a:p>
          <a:p>
            <a:pPr lvl="1"/>
            <a:r>
              <a:rPr lang="en-US" sz="2000" dirty="0"/>
              <a:t>Foster community and collaboration between growers</a:t>
            </a:r>
          </a:p>
          <a:p>
            <a:r>
              <a:rPr lang="en-US" sz="2000" dirty="0"/>
              <a:t>This grant is primarily for critical infrastructure (water connection, cold storage, high tunnels, etc.)</a:t>
            </a:r>
          </a:p>
          <a:p>
            <a:r>
              <a:rPr lang="en-US" sz="2000" dirty="0"/>
              <a:t>This grant makes available $71,000 for local growers, with each organization able to apply for up to $10,000</a:t>
            </a:r>
          </a:p>
          <a:p>
            <a:r>
              <a:rPr lang="en-US" sz="2000" dirty="0"/>
              <a:t>Awarded grantees will be provided technical support throughout their project from OSU Extension, Natural Resources Conservation Service, and Franklin Soil and Water Conservation District</a:t>
            </a:r>
          </a:p>
          <a:p>
            <a:pPr marL="0" indent="0">
              <a:buNone/>
            </a:pPr>
            <a:endParaRPr lang="en-US" sz="2000" dirty="0"/>
          </a:p>
        </p:txBody>
      </p:sp>
      <p:sp>
        <p:nvSpPr>
          <p:cNvPr id="4" name="TextBox 3">
            <a:extLst>
              <a:ext uri="{FF2B5EF4-FFF2-40B4-BE49-F238E27FC236}">
                <a16:creationId xmlns:a16="http://schemas.microsoft.com/office/drawing/2014/main" id="{1CD3D66F-E89D-61E8-3EA8-D3FE78F63B46}"/>
              </a:ext>
            </a:extLst>
          </p:cNvPr>
          <p:cNvSpPr txBox="1"/>
          <p:nvPr/>
        </p:nvSpPr>
        <p:spPr>
          <a:xfrm>
            <a:off x="181348" y="170505"/>
            <a:ext cx="6394550" cy="715089"/>
          </a:xfrm>
          <a:prstGeom prst="roundRect">
            <a:avLst/>
          </a:prstGeom>
          <a:solidFill>
            <a:schemeClr val="accent6">
              <a:lumMod val="75000"/>
            </a:schemeClr>
          </a:solidFill>
          <a:ln>
            <a:solidFill>
              <a:schemeClr val="accent6">
                <a:lumMod val="75000"/>
              </a:schemeClr>
            </a:solidFill>
          </a:ln>
          <a:effectLst/>
        </p:spPr>
        <p:txBody>
          <a:bodyPr wrap="square" rtlCol="0">
            <a:spAutoFit/>
          </a:bodyPr>
          <a:lstStyle/>
          <a:p>
            <a:r>
              <a:rPr lang="en-US" sz="3600" dirty="0">
                <a:solidFill>
                  <a:schemeClr val="bg1"/>
                </a:solidFill>
              </a:rPr>
              <a:t>Purpose and Spirit of the Grant</a:t>
            </a:r>
          </a:p>
        </p:txBody>
      </p:sp>
      <p:pic>
        <p:nvPicPr>
          <p:cNvPr id="2" name="Content Placeholder 4" descr="A green text on a white background&#10;&#10;Description automatically generated">
            <a:extLst>
              <a:ext uri="{FF2B5EF4-FFF2-40B4-BE49-F238E27FC236}">
                <a16:creationId xmlns:a16="http://schemas.microsoft.com/office/drawing/2014/main" id="{C089C942-6139-33BD-6E51-EC02B880E7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8354" y="5679848"/>
            <a:ext cx="4532842" cy="824153"/>
          </a:xfrm>
          <a:prstGeom prst="rect">
            <a:avLst/>
          </a:prstGeom>
        </p:spPr>
      </p:pic>
      <p:pic>
        <p:nvPicPr>
          <p:cNvPr id="5" name="Picture 4" descr="Black text that reads &quot;Franklin Soil and Water Conservation District, Creating Conservation Solutions for Over 70 years. To the left is a stylized logo of the Columbus skyline with a blue stream and a green leaf below it.">
            <a:extLst>
              <a:ext uri="{FF2B5EF4-FFF2-40B4-BE49-F238E27FC236}">
                <a16:creationId xmlns:a16="http://schemas.microsoft.com/office/drawing/2014/main" id="{78D9DB3A-B5A5-BFCF-73F4-6AE6782026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7109" y="5553219"/>
            <a:ext cx="3288598" cy="950782"/>
          </a:xfrm>
          <a:prstGeom prst="rect">
            <a:avLst/>
          </a:prstGeom>
        </p:spPr>
      </p:pic>
      <p:pic>
        <p:nvPicPr>
          <p:cNvPr id="7" name="Picture 6">
            <a:extLst>
              <a:ext uri="{FF2B5EF4-FFF2-40B4-BE49-F238E27FC236}">
                <a16:creationId xmlns:a16="http://schemas.microsoft.com/office/drawing/2014/main" id="{A87F0E2A-C920-8323-A298-91539C65A3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348" y="5679848"/>
            <a:ext cx="2923024" cy="824153"/>
          </a:xfrm>
          <a:prstGeom prst="rect">
            <a:avLst/>
          </a:prstGeom>
        </p:spPr>
      </p:pic>
    </p:spTree>
    <p:extLst>
      <p:ext uri="{BB962C8B-B14F-4D97-AF65-F5344CB8AC3E}">
        <p14:creationId xmlns:p14="http://schemas.microsoft.com/office/powerpoint/2010/main" val="4021276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4ADCD-0DB3-32C2-3A3B-CD8BD290ED8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040016-B731-501B-07BC-3F07A79E2648}"/>
              </a:ext>
            </a:extLst>
          </p:cNvPr>
          <p:cNvSpPr>
            <a:spLocks noGrp="1"/>
          </p:cNvSpPr>
          <p:nvPr>
            <p:ph idx="1"/>
          </p:nvPr>
        </p:nvSpPr>
        <p:spPr>
          <a:xfrm>
            <a:off x="181348" y="1072675"/>
            <a:ext cx="10515600" cy="4351338"/>
          </a:xfrm>
        </p:spPr>
        <p:txBody>
          <a:bodyPr>
            <a:normAutofit/>
          </a:bodyPr>
          <a:lstStyle/>
          <a:p>
            <a:r>
              <a:rPr lang="en-US" sz="2000" dirty="0"/>
              <a:t>This grant is primarily for critical infrastructure (water connection, cold storage, high tunnels, etc.)</a:t>
            </a:r>
          </a:p>
          <a:p>
            <a:r>
              <a:rPr lang="en-US" sz="2000" b="1" dirty="0"/>
              <a:t>New this year </a:t>
            </a:r>
            <a:r>
              <a:rPr lang="en-US" sz="2000" dirty="0"/>
              <a:t>– you can also apply for some non-infrastructure related costs such as business development funds</a:t>
            </a:r>
          </a:p>
          <a:p>
            <a:r>
              <a:rPr lang="en-US" sz="2000" dirty="0"/>
              <a:t>This grant makes available $71,000 for local growers, with each organization able to apply for up to $10,000</a:t>
            </a:r>
          </a:p>
          <a:p>
            <a:r>
              <a:rPr lang="en-US" sz="2000" dirty="0"/>
              <a:t>Awarded grantees will be provided technical support throughout their project from OSU Extension, Natural Resources Conservation Service, and Franklin Soil and Water Conservation District</a:t>
            </a:r>
          </a:p>
          <a:p>
            <a:pPr marL="0" indent="0">
              <a:buNone/>
            </a:pPr>
            <a:endParaRPr lang="en-US" sz="2000" dirty="0"/>
          </a:p>
        </p:txBody>
      </p:sp>
      <p:sp>
        <p:nvSpPr>
          <p:cNvPr id="4" name="TextBox 3">
            <a:extLst>
              <a:ext uri="{FF2B5EF4-FFF2-40B4-BE49-F238E27FC236}">
                <a16:creationId xmlns:a16="http://schemas.microsoft.com/office/drawing/2014/main" id="{796C7BAF-991A-241F-A779-C5D23B76A123}"/>
              </a:ext>
            </a:extLst>
          </p:cNvPr>
          <p:cNvSpPr txBox="1"/>
          <p:nvPr/>
        </p:nvSpPr>
        <p:spPr>
          <a:xfrm>
            <a:off x="181348" y="170505"/>
            <a:ext cx="6394550" cy="715089"/>
          </a:xfrm>
          <a:prstGeom prst="roundRect">
            <a:avLst/>
          </a:prstGeom>
          <a:solidFill>
            <a:schemeClr val="accent6">
              <a:lumMod val="75000"/>
            </a:schemeClr>
          </a:solidFill>
          <a:ln>
            <a:solidFill>
              <a:schemeClr val="accent6">
                <a:lumMod val="75000"/>
              </a:schemeClr>
            </a:solidFill>
          </a:ln>
          <a:effectLst/>
        </p:spPr>
        <p:txBody>
          <a:bodyPr wrap="square" rtlCol="0">
            <a:spAutoFit/>
          </a:bodyPr>
          <a:lstStyle/>
          <a:p>
            <a:r>
              <a:rPr lang="en-US" sz="3600" dirty="0">
                <a:solidFill>
                  <a:schemeClr val="bg1"/>
                </a:solidFill>
              </a:rPr>
              <a:t>Purpose and Spirit of the Grant</a:t>
            </a:r>
          </a:p>
        </p:txBody>
      </p:sp>
      <p:pic>
        <p:nvPicPr>
          <p:cNvPr id="2" name="Content Placeholder 4" descr="A green text on a white background&#10;&#10;Description automatically generated">
            <a:extLst>
              <a:ext uri="{FF2B5EF4-FFF2-40B4-BE49-F238E27FC236}">
                <a16:creationId xmlns:a16="http://schemas.microsoft.com/office/drawing/2014/main" id="{7CB6BDFE-DE5F-35E5-B6FF-8EA81C0C47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8354" y="5679848"/>
            <a:ext cx="4532842" cy="824153"/>
          </a:xfrm>
          <a:prstGeom prst="rect">
            <a:avLst/>
          </a:prstGeom>
        </p:spPr>
      </p:pic>
      <p:pic>
        <p:nvPicPr>
          <p:cNvPr id="5" name="Picture 4" descr="Black text that reads &quot;Franklin Soil and Water Conservation District, Creating Conservation Solutions for Over 70 years. To the left is a stylized logo of the Columbus skyline with a blue stream and a green leaf below it.">
            <a:extLst>
              <a:ext uri="{FF2B5EF4-FFF2-40B4-BE49-F238E27FC236}">
                <a16:creationId xmlns:a16="http://schemas.microsoft.com/office/drawing/2014/main" id="{9C317478-87FD-DC4F-36EE-7ABBC55A08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7109" y="5553219"/>
            <a:ext cx="3288598" cy="950782"/>
          </a:xfrm>
          <a:prstGeom prst="rect">
            <a:avLst/>
          </a:prstGeom>
        </p:spPr>
      </p:pic>
      <p:pic>
        <p:nvPicPr>
          <p:cNvPr id="7" name="Picture 6">
            <a:extLst>
              <a:ext uri="{FF2B5EF4-FFF2-40B4-BE49-F238E27FC236}">
                <a16:creationId xmlns:a16="http://schemas.microsoft.com/office/drawing/2014/main" id="{97F816C0-D4BC-D5A4-577D-968A4CEA3F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348" y="5679848"/>
            <a:ext cx="2923024" cy="824153"/>
          </a:xfrm>
          <a:prstGeom prst="rect">
            <a:avLst/>
          </a:prstGeom>
        </p:spPr>
      </p:pic>
    </p:spTree>
    <p:extLst>
      <p:ext uri="{BB962C8B-B14F-4D97-AF65-F5344CB8AC3E}">
        <p14:creationId xmlns:p14="http://schemas.microsoft.com/office/powerpoint/2010/main" val="17105568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89418F-64EF-BD82-0DC9-4FAD975409F2}"/>
              </a:ext>
            </a:extLst>
          </p:cNvPr>
          <p:cNvSpPr>
            <a:spLocks noGrp="1"/>
          </p:cNvSpPr>
          <p:nvPr>
            <p:ph idx="1"/>
          </p:nvPr>
        </p:nvSpPr>
        <p:spPr>
          <a:xfrm>
            <a:off x="181348" y="1072675"/>
            <a:ext cx="10515600" cy="4351338"/>
          </a:xfrm>
        </p:spPr>
        <p:txBody>
          <a:bodyPr>
            <a:normAutofit/>
          </a:bodyPr>
          <a:lstStyle/>
          <a:p>
            <a:r>
              <a:rPr lang="en-US" sz="2400" dirty="0"/>
              <a:t>Small for-profit or non-profit urban farms, community gardens, and other organizations within </a:t>
            </a:r>
            <a:r>
              <a:rPr lang="en-US" sz="2400" b="1" dirty="0"/>
              <a:t>City of Columbus</a:t>
            </a:r>
            <a:r>
              <a:rPr lang="en-US" sz="2400" dirty="0"/>
              <a:t> </a:t>
            </a:r>
            <a:r>
              <a:rPr lang="en-US" sz="2400" b="1" dirty="0"/>
              <a:t>(New for 2026)</a:t>
            </a:r>
          </a:p>
          <a:p>
            <a:r>
              <a:rPr lang="en-US" sz="2400" dirty="0"/>
              <a:t>Growing operation must be </a:t>
            </a:r>
            <a:r>
              <a:rPr lang="en-US" sz="2400" b="1" dirty="0"/>
              <a:t>five (5) acres or smaller</a:t>
            </a:r>
            <a:r>
              <a:rPr lang="en-US" sz="2400" dirty="0"/>
              <a:t>, with additional consideration given to operations under one (1) acre</a:t>
            </a:r>
          </a:p>
          <a:p>
            <a:r>
              <a:rPr lang="en-US" sz="2400" b="1" dirty="0"/>
              <a:t>One application </a:t>
            </a:r>
            <a:r>
              <a:rPr lang="en-US" sz="2400" dirty="0"/>
              <a:t>may be submitted </a:t>
            </a:r>
            <a:r>
              <a:rPr lang="en-US" sz="2400" b="1" dirty="0"/>
              <a:t>per organization. </a:t>
            </a:r>
            <a:r>
              <a:rPr lang="en-US" sz="2400" dirty="0"/>
              <a:t>Multiple organizations can collaborate on one application/project.</a:t>
            </a:r>
          </a:p>
          <a:p>
            <a:r>
              <a:rPr lang="en-US" sz="2400" dirty="0"/>
              <a:t>Eligible uses are any sort of </a:t>
            </a:r>
            <a:r>
              <a:rPr lang="en-US" sz="2400" b="1" dirty="0"/>
              <a:t>critical infrastructure </a:t>
            </a:r>
            <a:r>
              <a:rPr lang="en-US" sz="2400" dirty="0"/>
              <a:t>that will help the farm or garden scale up their production or increase operational efficiency</a:t>
            </a:r>
          </a:p>
          <a:p>
            <a:r>
              <a:rPr lang="en-US" sz="2400" dirty="0"/>
              <a:t>This year, you may also apply for some non-infrastructure related costs – business development costs such as marketing, certifications, etc.</a:t>
            </a:r>
          </a:p>
          <a:p>
            <a:r>
              <a:rPr lang="en-US" sz="2400" dirty="0"/>
              <a:t>You may apply for </a:t>
            </a:r>
            <a:r>
              <a:rPr lang="en-US" sz="2400" b="1" dirty="0"/>
              <a:t>up to $10,000 </a:t>
            </a:r>
            <a:r>
              <a:rPr lang="en-US" sz="2400" dirty="0"/>
              <a:t>for your organization</a:t>
            </a:r>
            <a:endParaRPr lang="en-US" sz="2400" b="1" dirty="0"/>
          </a:p>
        </p:txBody>
      </p:sp>
      <p:sp>
        <p:nvSpPr>
          <p:cNvPr id="4" name="TextBox 3">
            <a:extLst>
              <a:ext uri="{FF2B5EF4-FFF2-40B4-BE49-F238E27FC236}">
                <a16:creationId xmlns:a16="http://schemas.microsoft.com/office/drawing/2014/main" id="{A74186D5-0E19-C55A-6C7A-EC4A7B289ED7}"/>
              </a:ext>
            </a:extLst>
          </p:cNvPr>
          <p:cNvSpPr txBox="1"/>
          <p:nvPr/>
        </p:nvSpPr>
        <p:spPr>
          <a:xfrm>
            <a:off x="181348" y="170505"/>
            <a:ext cx="5665839" cy="715089"/>
          </a:xfrm>
          <a:prstGeom prst="roundRect">
            <a:avLst/>
          </a:prstGeom>
          <a:solidFill>
            <a:schemeClr val="accent6">
              <a:lumMod val="75000"/>
            </a:schemeClr>
          </a:solidFill>
          <a:ln>
            <a:solidFill>
              <a:schemeClr val="accent6">
                <a:lumMod val="75000"/>
              </a:schemeClr>
            </a:solidFill>
          </a:ln>
          <a:effectLst/>
        </p:spPr>
        <p:txBody>
          <a:bodyPr wrap="square" rtlCol="0">
            <a:spAutoFit/>
          </a:bodyPr>
          <a:lstStyle/>
          <a:p>
            <a:r>
              <a:rPr lang="en-US" sz="3600" dirty="0">
                <a:solidFill>
                  <a:schemeClr val="bg1"/>
                </a:solidFill>
              </a:rPr>
              <a:t>Eligibility</a:t>
            </a:r>
          </a:p>
        </p:txBody>
      </p:sp>
      <p:pic>
        <p:nvPicPr>
          <p:cNvPr id="2" name="Content Placeholder 4" descr="A green text on a white background&#10;&#10;Description automatically generated">
            <a:extLst>
              <a:ext uri="{FF2B5EF4-FFF2-40B4-BE49-F238E27FC236}">
                <a16:creationId xmlns:a16="http://schemas.microsoft.com/office/drawing/2014/main" id="{D87644AA-2022-5C8A-FDBD-DA99D97C59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8354" y="5679848"/>
            <a:ext cx="4532842" cy="824153"/>
          </a:xfrm>
          <a:prstGeom prst="rect">
            <a:avLst/>
          </a:prstGeom>
        </p:spPr>
      </p:pic>
      <p:pic>
        <p:nvPicPr>
          <p:cNvPr id="5" name="Picture 4" descr="Black text that reads &quot;Franklin Soil and Water Conservation District, Creating Conservation Solutions for Over 70 years. To the left is a stylized logo of the Columbus skyline with a blue stream and a green leaf below it.">
            <a:extLst>
              <a:ext uri="{FF2B5EF4-FFF2-40B4-BE49-F238E27FC236}">
                <a16:creationId xmlns:a16="http://schemas.microsoft.com/office/drawing/2014/main" id="{96ECC66F-5DF9-AB29-221E-BB8CE449E8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7109" y="5553219"/>
            <a:ext cx="3288598" cy="950782"/>
          </a:xfrm>
          <a:prstGeom prst="rect">
            <a:avLst/>
          </a:prstGeom>
        </p:spPr>
      </p:pic>
      <p:pic>
        <p:nvPicPr>
          <p:cNvPr id="7" name="Picture 6">
            <a:extLst>
              <a:ext uri="{FF2B5EF4-FFF2-40B4-BE49-F238E27FC236}">
                <a16:creationId xmlns:a16="http://schemas.microsoft.com/office/drawing/2014/main" id="{7655C80A-F5CA-EFEA-D86C-EE3810D3FC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348" y="5679848"/>
            <a:ext cx="2923024" cy="824153"/>
          </a:xfrm>
          <a:prstGeom prst="rect">
            <a:avLst/>
          </a:prstGeom>
        </p:spPr>
      </p:pic>
    </p:spTree>
    <p:extLst>
      <p:ext uri="{BB962C8B-B14F-4D97-AF65-F5344CB8AC3E}">
        <p14:creationId xmlns:p14="http://schemas.microsoft.com/office/powerpoint/2010/main" val="2410674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8A335F-9542-6B04-A01E-05DCC96FC1A2}"/>
              </a:ext>
            </a:extLst>
          </p:cNvPr>
          <p:cNvSpPr>
            <a:spLocks noGrp="1"/>
          </p:cNvSpPr>
          <p:nvPr>
            <p:ph idx="1"/>
          </p:nvPr>
        </p:nvSpPr>
        <p:spPr>
          <a:xfrm>
            <a:off x="181348" y="1072675"/>
            <a:ext cx="10515600" cy="4351338"/>
          </a:xfrm>
        </p:spPr>
        <p:txBody>
          <a:bodyPr>
            <a:normAutofit lnSpcReduction="10000"/>
          </a:bodyPr>
          <a:lstStyle/>
          <a:p>
            <a:r>
              <a:rPr lang="en-US" dirty="0"/>
              <a:t>Application will be filled out online via Survey123</a:t>
            </a:r>
          </a:p>
          <a:p>
            <a:r>
              <a:rPr lang="en-US" dirty="0"/>
              <a:t>The application is extensive. Questions will be posted online in a PDF, and the landing page of the application will include a list of questions</a:t>
            </a:r>
          </a:p>
          <a:p>
            <a:r>
              <a:rPr lang="en-US" dirty="0"/>
              <a:t>Your responses will be saved within your browser (via cookies), so feel free to exit the site and come back to it</a:t>
            </a:r>
          </a:p>
          <a:p>
            <a:r>
              <a:rPr lang="en-US" dirty="0"/>
              <a:t>We will ask for a State of Ohio business license, proof of 501(c)(3), or proof of fiscal sponsor</a:t>
            </a:r>
          </a:p>
          <a:p>
            <a:r>
              <a:rPr lang="en-US" dirty="0"/>
              <a:t>If you lease your land, you will need to provide a letter from the landowner confirming you have permission to complete the requested project</a:t>
            </a:r>
          </a:p>
        </p:txBody>
      </p:sp>
      <p:sp>
        <p:nvSpPr>
          <p:cNvPr id="4" name="TextBox 3">
            <a:extLst>
              <a:ext uri="{FF2B5EF4-FFF2-40B4-BE49-F238E27FC236}">
                <a16:creationId xmlns:a16="http://schemas.microsoft.com/office/drawing/2014/main" id="{6EA6DDDE-F156-BBA8-21E2-FE30911AC428}"/>
              </a:ext>
            </a:extLst>
          </p:cNvPr>
          <p:cNvSpPr txBox="1"/>
          <p:nvPr/>
        </p:nvSpPr>
        <p:spPr>
          <a:xfrm>
            <a:off x="181348" y="170505"/>
            <a:ext cx="5665839" cy="715089"/>
          </a:xfrm>
          <a:prstGeom prst="roundRect">
            <a:avLst/>
          </a:prstGeom>
          <a:solidFill>
            <a:schemeClr val="accent6">
              <a:lumMod val="75000"/>
            </a:schemeClr>
          </a:solidFill>
          <a:ln>
            <a:solidFill>
              <a:schemeClr val="accent6">
                <a:lumMod val="75000"/>
              </a:schemeClr>
            </a:solidFill>
          </a:ln>
          <a:effectLst/>
        </p:spPr>
        <p:txBody>
          <a:bodyPr wrap="square" rtlCol="0">
            <a:spAutoFit/>
          </a:bodyPr>
          <a:lstStyle/>
          <a:p>
            <a:r>
              <a:rPr lang="en-US" sz="3600" dirty="0">
                <a:solidFill>
                  <a:schemeClr val="bg1"/>
                </a:solidFill>
              </a:rPr>
              <a:t>Application</a:t>
            </a:r>
          </a:p>
        </p:txBody>
      </p:sp>
      <p:pic>
        <p:nvPicPr>
          <p:cNvPr id="9" name="Content Placeholder 4" descr="A green text on a white background&#10;&#10;Description automatically generated">
            <a:extLst>
              <a:ext uri="{FF2B5EF4-FFF2-40B4-BE49-F238E27FC236}">
                <a16:creationId xmlns:a16="http://schemas.microsoft.com/office/drawing/2014/main" id="{B7FFB2DE-3953-C740-5AE7-C5059CD067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8354" y="5679848"/>
            <a:ext cx="4532842" cy="824153"/>
          </a:xfrm>
          <a:prstGeom prst="rect">
            <a:avLst/>
          </a:prstGeom>
        </p:spPr>
      </p:pic>
      <p:pic>
        <p:nvPicPr>
          <p:cNvPr id="10" name="Picture 9" descr="Black text that reads &quot;Franklin Soil and Water Conservation District, Creating Conservation Solutions for Over 70 years. To the left is a stylized logo of the Columbus skyline with a blue stream and a green leaf below it.">
            <a:extLst>
              <a:ext uri="{FF2B5EF4-FFF2-40B4-BE49-F238E27FC236}">
                <a16:creationId xmlns:a16="http://schemas.microsoft.com/office/drawing/2014/main" id="{B5AC105A-5D02-526E-5445-8DC6495C0C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7109" y="5553219"/>
            <a:ext cx="3288598" cy="950782"/>
          </a:xfrm>
          <a:prstGeom prst="rect">
            <a:avLst/>
          </a:prstGeom>
        </p:spPr>
      </p:pic>
      <p:pic>
        <p:nvPicPr>
          <p:cNvPr id="5" name="Picture 4">
            <a:extLst>
              <a:ext uri="{FF2B5EF4-FFF2-40B4-BE49-F238E27FC236}">
                <a16:creationId xmlns:a16="http://schemas.microsoft.com/office/drawing/2014/main" id="{03E9773B-B5D5-145C-1F39-2E107C03D2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348" y="5679848"/>
            <a:ext cx="2923024" cy="824153"/>
          </a:xfrm>
          <a:prstGeom prst="rect">
            <a:avLst/>
          </a:prstGeom>
        </p:spPr>
      </p:pic>
    </p:spTree>
    <p:extLst>
      <p:ext uri="{BB962C8B-B14F-4D97-AF65-F5344CB8AC3E}">
        <p14:creationId xmlns:p14="http://schemas.microsoft.com/office/powerpoint/2010/main" val="23370550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EA6DDDE-F156-BBA8-21E2-FE30911AC428}"/>
              </a:ext>
            </a:extLst>
          </p:cNvPr>
          <p:cNvSpPr txBox="1"/>
          <p:nvPr/>
        </p:nvSpPr>
        <p:spPr>
          <a:xfrm>
            <a:off x="181348" y="170505"/>
            <a:ext cx="5665839" cy="715089"/>
          </a:xfrm>
          <a:prstGeom prst="roundRect">
            <a:avLst/>
          </a:prstGeom>
          <a:solidFill>
            <a:schemeClr val="accent6">
              <a:lumMod val="75000"/>
            </a:schemeClr>
          </a:solidFill>
          <a:ln>
            <a:solidFill>
              <a:schemeClr val="accent6">
                <a:lumMod val="75000"/>
              </a:schemeClr>
            </a:solidFill>
          </a:ln>
          <a:effectLst/>
        </p:spPr>
        <p:txBody>
          <a:bodyPr wrap="square" rtlCol="0">
            <a:spAutoFit/>
          </a:bodyPr>
          <a:lstStyle/>
          <a:p>
            <a:r>
              <a:rPr lang="en-US" sz="3600" dirty="0">
                <a:solidFill>
                  <a:schemeClr val="bg1"/>
                </a:solidFill>
              </a:rPr>
              <a:t>Application - Budget</a:t>
            </a:r>
          </a:p>
        </p:txBody>
      </p:sp>
      <p:pic>
        <p:nvPicPr>
          <p:cNvPr id="9" name="Content Placeholder 4" descr="A green text on a white background&#10;&#10;Description automatically generated">
            <a:extLst>
              <a:ext uri="{FF2B5EF4-FFF2-40B4-BE49-F238E27FC236}">
                <a16:creationId xmlns:a16="http://schemas.microsoft.com/office/drawing/2014/main" id="{B7FFB2DE-3953-C740-5AE7-C5059CD067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8354" y="5679848"/>
            <a:ext cx="4532842" cy="824153"/>
          </a:xfrm>
          <a:prstGeom prst="rect">
            <a:avLst/>
          </a:prstGeom>
        </p:spPr>
      </p:pic>
      <p:pic>
        <p:nvPicPr>
          <p:cNvPr id="10" name="Picture 9" descr="Black text that reads &quot;Franklin Soil and Water Conservation District, Creating Conservation Solutions for Over 70 years. To the left is a stylized logo of the Columbus skyline with a blue stream and a green leaf below it.">
            <a:extLst>
              <a:ext uri="{FF2B5EF4-FFF2-40B4-BE49-F238E27FC236}">
                <a16:creationId xmlns:a16="http://schemas.microsoft.com/office/drawing/2014/main" id="{B5AC105A-5D02-526E-5445-8DC6495C0C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7109" y="5553219"/>
            <a:ext cx="3288598" cy="950782"/>
          </a:xfrm>
          <a:prstGeom prst="rect">
            <a:avLst/>
          </a:prstGeom>
        </p:spPr>
      </p:pic>
      <p:sp>
        <p:nvSpPr>
          <p:cNvPr id="2" name="TextBox 1">
            <a:extLst>
              <a:ext uri="{FF2B5EF4-FFF2-40B4-BE49-F238E27FC236}">
                <a16:creationId xmlns:a16="http://schemas.microsoft.com/office/drawing/2014/main" id="{62383AC2-DBA7-46D0-E7DC-0B1EDDE8C010}"/>
              </a:ext>
            </a:extLst>
          </p:cNvPr>
          <p:cNvSpPr txBox="1"/>
          <p:nvPr/>
        </p:nvSpPr>
        <p:spPr>
          <a:xfrm>
            <a:off x="1490133" y="829199"/>
            <a:ext cx="9211733" cy="369332"/>
          </a:xfrm>
          <a:prstGeom prst="rect">
            <a:avLst/>
          </a:prstGeom>
          <a:noFill/>
        </p:spPr>
        <p:txBody>
          <a:bodyPr wrap="square" rtlCol="0">
            <a:spAutoFit/>
          </a:bodyPr>
          <a:lstStyle/>
          <a:p>
            <a:r>
              <a:rPr lang="en-US" dirty="0">
                <a:solidFill>
                  <a:srgbClr val="FF0000"/>
                </a:solidFill>
                <a:highlight>
                  <a:srgbClr val="FFFF00"/>
                </a:highlight>
              </a:rPr>
              <a:t>PLEASE DOUBLE CHECK ALL FORMULAS TO ENSURE YOUR NUMBERS ARE ADDING UP CORRECTLY.</a:t>
            </a:r>
          </a:p>
        </p:txBody>
      </p:sp>
      <p:sp>
        <p:nvSpPr>
          <p:cNvPr id="3" name="TextBox 2">
            <a:extLst>
              <a:ext uri="{FF2B5EF4-FFF2-40B4-BE49-F238E27FC236}">
                <a16:creationId xmlns:a16="http://schemas.microsoft.com/office/drawing/2014/main" id="{BDD98B61-2A86-1C97-E614-74CB54FCB964}"/>
              </a:ext>
            </a:extLst>
          </p:cNvPr>
          <p:cNvSpPr txBox="1"/>
          <p:nvPr/>
        </p:nvSpPr>
        <p:spPr>
          <a:xfrm>
            <a:off x="598131" y="1591927"/>
            <a:ext cx="2379133" cy="1477328"/>
          </a:xfrm>
          <a:prstGeom prst="rect">
            <a:avLst/>
          </a:prstGeom>
          <a:noFill/>
        </p:spPr>
        <p:txBody>
          <a:bodyPr wrap="square" rtlCol="0">
            <a:spAutoFit/>
          </a:bodyPr>
          <a:lstStyle/>
          <a:p>
            <a:r>
              <a:rPr lang="en-US" dirty="0">
                <a:solidFill>
                  <a:srgbClr val="FF0000"/>
                </a:solidFill>
                <a:highlight>
                  <a:srgbClr val="FFFF00"/>
                </a:highlight>
              </a:rPr>
              <a:t>This budget is just an example. Please do your research, get quotes, and be detailed.</a:t>
            </a:r>
          </a:p>
        </p:txBody>
      </p:sp>
      <p:sp>
        <p:nvSpPr>
          <p:cNvPr id="7" name="TextBox 6">
            <a:extLst>
              <a:ext uri="{FF2B5EF4-FFF2-40B4-BE49-F238E27FC236}">
                <a16:creationId xmlns:a16="http://schemas.microsoft.com/office/drawing/2014/main" id="{5BDE2B56-ABAF-D7C5-27E9-59397EE937BC}"/>
              </a:ext>
            </a:extLst>
          </p:cNvPr>
          <p:cNvSpPr txBox="1"/>
          <p:nvPr/>
        </p:nvSpPr>
        <p:spPr>
          <a:xfrm>
            <a:off x="9044879" y="1367031"/>
            <a:ext cx="2658907" cy="2031325"/>
          </a:xfrm>
          <a:prstGeom prst="rect">
            <a:avLst/>
          </a:prstGeom>
          <a:noFill/>
        </p:spPr>
        <p:txBody>
          <a:bodyPr wrap="square" rtlCol="0">
            <a:spAutoFit/>
          </a:bodyPr>
          <a:lstStyle/>
          <a:p>
            <a:r>
              <a:rPr lang="en-US" dirty="0">
                <a:solidFill>
                  <a:srgbClr val="FF0000"/>
                </a:solidFill>
                <a:highlight>
                  <a:srgbClr val="FFFF00"/>
                </a:highlight>
              </a:rPr>
              <a:t>Applications should include “a well-thought out, detailed, and accurate budget, ensuring effective use of funds.” We will consider this when scoring applications. </a:t>
            </a:r>
          </a:p>
        </p:txBody>
      </p:sp>
      <p:pic>
        <p:nvPicPr>
          <p:cNvPr id="11" name="Picture 10">
            <a:extLst>
              <a:ext uri="{FF2B5EF4-FFF2-40B4-BE49-F238E27FC236}">
                <a16:creationId xmlns:a16="http://schemas.microsoft.com/office/drawing/2014/main" id="{FCD06179-E6D6-1EAB-43C2-7E88ED2609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348" y="5679848"/>
            <a:ext cx="2923024" cy="824153"/>
          </a:xfrm>
          <a:prstGeom prst="rect">
            <a:avLst/>
          </a:prstGeom>
        </p:spPr>
      </p:pic>
      <p:pic>
        <p:nvPicPr>
          <p:cNvPr id="8" name="Picture 7">
            <a:extLst>
              <a:ext uri="{FF2B5EF4-FFF2-40B4-BE49-F238E27FC236}">
                <a16:creationId xmlns:a16="http://schemas.microsoft.com/office/drawing/2014/main" id="{DD035BC6-96C7-1AC0-C04E-402F418EAC9A}"/>
              </a:ext>
            </a:extLst>
          </p:cNvPr>
          <p:cNvPicPr>
            <a:picLocks noChangeAspect="1"/>
          </p:cNvPicPr>
          <p:nvPr/>
        </p:nvPicPr>
        <p:blipFill>
          <a:blip r:embed="rId5"/>
          <a:stretch>
            <a:fillRect/>
          </a:stretch>
        </p:blipFill>
        <p:spPr>
          <a:xfrm>
            <a:off x="3419627" y="1231855"/>
            <a:ext cx="4690296" cy="4333002"/>
          </a:xfrm>
          <a:prstGeom prst="rect">
            <a:avLst/>
          </a:prstGeom>
        </p:spPr>
      </p:pic>
    </p:spTree>
    <p:extLst>
      <p:ext uri="{BB962C8B-B14F-4D97-AF65-F5344CB8AC3E}">
        <p14:creationId xmlns:p14="http://schemas.microsoft.com/office/powerpoint/2010/main" val="35875289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1726</TotalTime>
  <Words>1001</Words>
  <Application>Microsoft Office PowerPoint</Application>
  <PresentationFormat>Widescreen</PresentationFormat>
  <Paragraphs>74</Paragraphs>
  <Slides>13</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Spranger, Annabel</dc:creator>
  <cp:lastModifiedBy>Spranger, Annabel</cp:lastModifiedBy>
  <cp:revision>18</cp:revision>
  <dcterms:created xsi:type="dcterms:W3CDTF">2023-11-30T18:20:23Z</dcterms:created>
  <dcterms:modified xsi:type="dcterms:W3CDTF">2026-08-28T16:33:32Z</dcterms:modified>
</cp:coreProperties>
</file>